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50" r:id="rId1"/>
  </p:sldMasterIdLst>
  <p:notesMasterIdLst>
    <p:notesMasterId r:id="rId19"/>
  </p:notesMasterIdLst>
  <p:handoutMasterIdLst>
    <p:handoutMasterId r:id="rId20"/>
  </p:handoutMasterIdLst>
  <p:sldIdLst>
    <p:sldId id="256" r:id="rId2"/>
    <p:sldId id="263" r:id="rId3"/>
    <p:sldId id="264" r:id="rId4"/>
    <p:sldId id="265" r:id="rId5"/>
    <p:sldId id="266" r:id="rId6"/>
    <p:sldId id="269" r:id="rId7"/>
    <p:sldId id="270" r:id="rId8"/>
    <p:sldId id="268" r:id="rId9"/>
    <p:sldId id="267" r:id="rId10"/>
    <p:sldId id="271" r:id="rId11"/>
    <p:sldId id="272" r:id="rId12"/>
    <p:sldId id="273" r:id="rId13"/>
    <p:sldId id="274" r:id="rId14"/>
    <p:sldId id="275" r:id="rId15"/>
    <p:sldId id="276" r:id="rId16"/>
    <p:sldId id="277" r:id="rId17"/>
    <p:sldId id="278" r:id="rId1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Palatino"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Palatino"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Palatino"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Palatino"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Palatino" charset="0"/>
        <a:ea typeface="ＭＳ Ｐゴシック" charset="0"/>
        <a:cs typeface="ＭＳ Ｐゴシック" charset="0"/>
      </a:defRPr>
    </a:lvl5pPr>
    <a:lvl6pPr marL="2286000" algn="l" defTabSz="457200" rtl="0" eaLnBrk="1" latinLnBrk="0" hangingPunct="1">
      <a:defRPr kern="1200">
        <a:solidFill>
          <a:schemeClr val="tx1"/>
        </a:solidFill>
        <a:latin typeface="Palatino" charset="0"/>
        <a:ea typeface="ＭＳ Ｐゴシック" charset="0"/>
        <a:cs typeface="ＭＳ Ｐゴシック" charset="0"/>
      </a:defRPr>
    </a:lvl6pPr>
    <a:lvl7pPr marL="2743200" algn="l" defTabSz="457200" rtl="0" eaLnBrk="1" latinLnBrk="0" hangingPunct="1">
      <a:defRPr kern="1200">
        <a:solidFill>
          <a:schemeClr val="tx1"/>
        </a:solidFill>
        <a:latin typeface="Palatino" charset="0"/>
        <a:ea typeface="ＭＳ Ｐゴシック" charset="0"/>
        <a:cs typeface="ＭＳ Ｐゴシック" charset="0"/>
      </a:defRPr>
    </a:lvl7pPr>
    <a:lvl8pPr marL="3200400" algn="l" defTabSz="457200" rtl="0" eaLnBrk="1" latinLnBrk="0" hangingPunct="1">
      <a:defRPr kern="1200">
        <a:solidFill>
          <a:schemeClr val="tx1"/>
        </a:solidFill>
        <a:latin typeface="Palatino" charset="0"/>
        <a:ea typeface="ＭＳ Ｐゴシック" charset="0"/>
        <a:cs typeface="ＭＳ Ｐゴシック" charset="0"/>
      </a:defRPr>
    </a:lvl8pPr>
    <a:lvl9pPr marL="3657600" algn="l" defTabSz="457200" rtl="0" eaLnBrk="1" latinLnBrk="0" hangingPunct="1">
      <a:defRPr kern="1200">
        <a:solidFill>
          <a:schemeClr val="tx1"/>
        </a:solidFill>
        <a:latin typeface="Palatino"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FFF"/>
    <a:srgbClr val="C6C0B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4" d="100"/>
          <a:sy n="154" d="100"/>
        </p:scale>
        <p:origin x="-9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0F9FD83-B30F-2B4E-8DBD-70995D212E9E}" type="datetimeFigureOut">
              <a:rPr lang="en-US"/>
              <a:pPr>
                <a:defRPr/>
              </a:pPr>
              <a:t>3/23/16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15643AED-2A60-9647-9683-46CD5E28F366}" type="slidenum">
              <a:rPr lang="en-US"/>
              <a:pPr>
                <a:defRPr/>
              </a:pPr>
              <a:t>‹#›</a:t>
            </a:fld>
            <a:endParaRPr lang="en-US"/>
          </a:p>
        </p:txBody>
      </p:sp>
    </p:spTree>
    <p:extLst>
      <p:ext uri="{BB962C8B-B14F-4D97-AF65-F5344CB8AC3E}">
        <p14:creationId xmlns:p14="http://schemas.microsoft.com/office/powerpoint/2010/main" val="21774182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D55B40F5-9BBE-C94E-AB16-BD66FC9C05AA}" type="datetimeFigureOut">
              <a:rPr lang="en-US"/>
              <a:pPr>
                <a:defRPr/>
              </a:pPr>
              <a:t>3/23/16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A1A4BEF4-2033-5E4B-A0D4-5C7F150886F2}" type="slidenum">
              <a:rPr lang="en-US"/>
              <a:pPr>
                <a:defRPr/>
              </a:pPr>
              <a:t>‹#›</a:t>
            </a:fld>
            <a:endParaRPr lang="en-US"/>
          </a:p>
        </p:txBody>
      </p:sp>
    </p:spTree>
    <p:extLst>
      <p:ext uri="{BB962C8B-B14F-4D97-AF65-F5344CB8AC3E}">
        <p14:creationId xmlns:p14="http://schemas.microsoft.com/office/powerpoint/2010/main" val="36110200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D7A2377-40FF-3746-84AD-95E0F554E677}" type="datetime4">
              <a:rPr lang="en-US" smtClean="0"/>
              <a:pPr>
                <a:defRPr/>
              </a:pPr>
              <a:t>March 23, 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Extended Campus Research Unit</a:t>
            </a:r>
            <a:endParaRPr lang="en-US"/>
          </a:p>
        </p:txBody>
      </p:sp>
      <p:sp>
        <p:nvSpPr>
          <p:cNvPr id="6" name="Slide Number Placeholder 5"/>
          <p:cNvSpPr>
            <a:spLocks noGrp="1"/>
          </p:cNvSpPr>
          <p:nvPr>
            <p:ph type="sldNum" sz="quarter" idx="12"/>
          </p:nvPr>
        </p:nvSpPr>
        <p:spPr/>
        <p:txBody>
          <a:bodyPr/>
          <a:lstStyle>
            <a:lvl1pPr>
              <a:defRPr/>
            </a:lvl1pPr>
          </a:lstStyle>
          <a:p>
            <a:pPr>
              <a:defRPr/>
            </a:pPr>
            <a:fld id="{F9EC3BB3-9E1E-2941-BD30-7FFFC501F19F}" type="slidenum">
              <a:rPr lang="en-US" smtClean="0"/>
              <a:pPr>
                <a:defRPr/>
              </a:pPr>
              <a:t>‹#›</a:t>
            </a:fld>
            <a:endParaRPr lang="en-US" dirty="0"/>
          </a:p>
        </p:txBody>
      </p:sp>
    </p:spTree>
    <p:extLst>
      <p:ext uri="{BB962C8B-B14F-4D97-AF65-F5344CB8AC3E}">
        <p14:creationId xmlns:p14="http://schemas.microsoft.com/office/powerpoint/2010/main" val="341191988"/>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7A2377-40FF-3746-84AD-95E0F554E677}" type="datetime4">
              <a:rPr lang="en-US" smtClean="0"/>
              <a:pPr>
                <a:defRPr/>
              </a:pPr>
              <a:t>March 23, 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Extended Campus Research Unit</a:t>
            </a:r>
            <a:endParaRPr lang="en-US"/>
          </a:p>
        </p:txBody>
      </p:sp>
      <p:sp>
        <p:nvSpPr>
          <p:cNvPr id="6" name="Slide Number Placeholder 5"/>
          <p:cNvSpPr>
            <a:spLocks noGrp="1"/>
          </p:cNvSpPr>
          <p:nvPr>
            <p:ph type="sldNum" sz="quarter" idx="12"/>
          </p:nvPr>
        </p:nvSpPr>
        <p:spPr/>
        <p:txBody>
          <a:bodyPr/>
          <a:lstStyle>
            <a:lvl1pPr>
              <a:defRPr/>
            </a:lvl1pPr>
          </a:lstStyle>
          <a:p>
            <a:pPr>
              <a:defRPr/>
            </a:pPr>
            <a:fld id="{F9EC3BB3-9E1E-2941-BD30-7FFFC501F19F}" type="slidenum">
              <a:rPr lang="en-US" smtClean="0"/>
              <a:pPr>
                <a:defRPr/>
              </a:pPr>
              <a:t>‹#›</a:t>
            </a:fld>
            <a:endParaRPr lang="en-US" dirty="0"/>
          </a:p>
        </p:txBody>
      </p:sp>
    </p:spTree>
    <p:extLst>
      <p:ext uri="{BB962C8B-B14F-4D97-AF65-F5344CB8AC3E}">
        <p14:creationId xmlns:p14="http://schemas.microsoft.com/office/powerpoint/2010/main" val="2403514356"/>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350" y="1173163"/>
            <a:ext cx="16192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173163"/>
            <a:ext cx="47053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7A2377-40FF-3746-84AD-95E0F554E677}" type="datetime4">
              <a:rPr lang="en-US" smtClean="0"/>
              <a:pPr>
                <a:defRPr/>
              </a:pPr>
              <a:t>March 23, 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Extended Campus Research Unit</a:t>
            </a:r>
            <a:endParaRPr lang="en-US"/>
          </a:p>
        </p:txBody>
      </p:sp>
      <p:sp>
        <p:nvSpPr>
          <p:cNvPr id="6" name="Slide Number Placeholder 5"/>
          <p:cNvSpPr>
            <a:spLocks noGrp="1"/>
          </p:cNvSpPr>
          <p:nvPr>
            <p:ph type="sldNum" sz="quarter" idx="12"/>
          </p:nvPr>
        </p:nvSpPr>
        <p:spPr/>
        <p:txBody>
          <a:bodyPr/>
          <a:lstStyle>
            <a:lvl1pPr>
              <a:defRPr/>
            </a:lvl1pPr>
          </a:lstStyle>
          <a:p>
            <a:pPr>
              <a:defRPr/>
            </a:pPr>
            <a:fld id="{F9EC3BB3-9E1E-2941-BD30-7FFFC501F19F}" type="slidenum">
              <a:rPr lang="en-US" smtClean="0"/>
              <a:pPr>
                <a:defRPr/>
              </a:pPr>
              <a:t>‹#›</a:t>
            </a:fld>
            <a:endParaRPr lang="en-US" dirty="0"/>
          </a:p>
        </p:txBody>
      </p:sp>
    </p:spTree>
    <p:extLst>
      <p:ext uri="{BB962C8B-B14F-4D97-AF65-F5344CB8AC3E}">
        <p14:creationId xmlns:p14="http://schemas.microsoft.com/office/powerpoint/2010/main" val="3676217009"/>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Full width w/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5" name="Content Placeholder 2"/>
          <p:cNvSpPr>
            <a:spLocks noGrp="1"/>
          </p:cNvSpPr>
          <p:nvPr>
            <p:ph idx="1"/>
          </p:nvPr>
        </p:nvSpPr>
        <p:spPr>
          <a:xfrm>
            <a:off x="457200" y="1371600"/>
            <a:ext cx="82296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defRPr/>
            </a:lvl4pPr>
            <a:lvl5pPr marL="114300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6"/>
          <p:cNvSpPr>
            <a:spLocks noGrp="1"/>
          </p:cNvSpPr>
          <p:nvPr>
            <p:ph type="dt" sz="half" idx="10"/>
          </p:nvPr>
        </p:nvSpPr>
        <p:spPr/>
        <p:txBody>
          <a:bodyPr/>
          <a:lstStyle>
            <a:lvl1pPr>
              <a:defRPr smtClean="0"/>
            </a:lvl1pPr>
          </a:lstStyle>
          <a:p>
            <a:pPr>
              <a:defRPr/>
            </a:pPr>
            <a:fld id="{4B3ACF3B-F885-C64B-AEDA-D4F9D68BC5B5}" type="datetime4">
              <a:rPr lang="en-US"/>
              <a:pPr>
                <a:defRPr/>
              </a:pPr>
              <a:t>March 23, 2016</a:t>
            </a:fld>
            <a:endParaRPr lang="en-US"/>
          </a:p>
        </p:txBody>
      </p:sp>
      <p:sp>
        <p:nvSpPr>
          <p:cNvPr id="6" name="Slide Number Placeholder 7"/>
          <p:cNvSpPr>
            <a:spLocks noGrp="1"/>
          </p:cNvSpPr>
          <p:nvPr>
            <p:ph type="sldNum" sz="quarter" idx="11"/>
          </p:nvPr>
        </p:nvSpPr>
        <p:spPr/>
        <p:txBody>
          <a:bodyPr/>
          <a:lstStyle>
            <a:lvl1pPr>
              <a:defRPr/>
            </a:lvl1pPr>
          </a:lstStyle>
          <a:p>
            <a:pPr>
              <a:defRPr/>
            </a:pPr>
            <a:fld id="{7867E32A-60E5-EC47-9DF0-B30B7B93645C}" type="slidenum">
              <a:rPr lang="en-US"/>
              <a:pPr>
                <a:defRPr/>
              </a:pPr>
              <a:t>‹#›</a:t>
            </a:fld>
            <a:endParaRPr lang="en-US"/>
          </a:p>
        </p:txBody>
      </p:sp>
      <p:sp>
        <p:nvSpPr>
          <p:cNvPr id="7" name="Footer Placeholder 8"/>
          <p:cNvSpPr>
            <a:spLocks noGrp="1"/>
          </p:cNvSpPr>
          <p:nvPr>
            <p:ph type="ftr" sz="quarter" idx="12"/>
          </p:nvPr>
        </p:nvSpPr>
        <p:spPr/>
        <p:txBody>
          <a:bodyPr/>
          <a:lstStyle>
            <a:lvl1pPr>
              <a:defRPr smtClean="0"/>
            </a:lvl1pPr>
          </a:lstStyle>
          <a:p>
            <a:pPr>
              <a:defRPr/>
            </a:pPr>
            <a:r>
              <a:rPr lang="en-US"/>
              <a:t>Extended Campus Research Unit</a:t>
            </a:r>
          </a:p>
        </p:txBody>
      </p:sp>
    </p:spTree>
    <p:extLst>
      <p:ext uri="{BB962C8B-B14F-4D97-AF65-F5344CB8AC3E}">
        <p14:creationId xmlns:p14="http://schemas.microsoft.com/office/powerpoint/2010/main" val="2094644364"/>
      </p:ext>
    </p:extLst>
  </p:cSld>
  <p:clrMapOvr>
    <a:masterClrMapping/>
  </p:clrMapOvr>
  <p:transition xmlns:p14="http://schemas.microsoft.com/office/powerpoint/2010/mai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smtClean="0"/>
            </a:lvl1pPr>
          </a:lstStyle>
          <a:p>
            <a:pPr>
              <a:defRPr/>
            </a:pPr>
            <a:fld id="{24717ABA-435D-4845-9E88-10331AFE62FE}" type="datetime4">
              <a:rPr lang="en-US"/>
              <a:pPr>
                <a:defRPr/>
              </a:pPr>
              <a:t>March 23, 2016</a:t>
            </a:fld>
            <a:endParaRPr lang="en-US"/>
          </a:p>
        </p:txBody>
      </p:sp>
      <p:sp>
        <p:nvSpPr>
          <p:cNvPr id="4" name="Slide Number Placeholder 5"/>
          <p:cNvSpPr>
            <a:spLocks noGrp="1"/>
          </p:cNvSpPr>
          <p:nvPr>
            <p:ph type="sldNum" sz="quarter" idx="11"/>
          </p:nvPr>
        </p:nvSpPr>
        <p:spPr/>
        <p:txBody>
          <a:bodyPr/>
          <a:lstStyle>
            <a:lvl1pPr>
              <a:defRPr/>
            </a:lvl1pPr>
          </a:lstStyle>
          <a:p>
            <a:pPr>
              <a:defRPr/>
            </a:pPr>
            <a:fld id="{6744EEEF-3515-0C45-8D85-C95D1B16CFF7}" type="slidenum">
              <a:rPr lang="en-US"/>
              <a:pPr>
                <a:defRPr/>
              </a:pPr>
              <a:t>‹#›</a:t>
            </a:fld>
            <a:endParaRPr lang="en-US" dirty="0"/>
          </a:p>
        </p:txBody>
      </p:sp>
      <p:sp>
        <p:nvSpPr>
          <p:cNvPr id="5" name="Footer Placeholder 6"/>
          <p:cNvSpPr>
            <a:spLocks noGrp="1"/>
          </p:cNvSpPr>
          <p:nvPr>
            <p:ph type="ftr" sz="quarter" idx="12"/>
          </p:nvPr>
        </p:nvSpPr>
        <p:spPr/>
        <p:txBody>
          <a:bodyPr/>
          <a:lstStyle>
            <a:lvl1pPr>
              <a:defRPr smtClean="0"/>
            </a:lvl1pPr>
          </a:lstStyle>
          <a:p>
            <a:pPr>
              <a:defRPr/>
            </a:pPr>
            <a:r>
              <a:rPr lang="en-US"/>
              <a:t>Extended Campus Research Unit</a:t>
            </a:r>
          </a:p>
        </p:txBody>
      </p:sp>
    </p:spTree>
    <p:extLst>
      <p:ext uri="{BB962C8B-B14F-4D97-AF65-F5344CB8AC3E}">
        <p14:creationId xmlns:p14="http://schemas.microsoft.com/office/powerpoint/2010/main" val="1511576110"/>
      </p:ext>
    </p:extLst>
  </p:cSld>
  <p:clrMapOvr>
    <a:masterClrMapping/>
  </p:clrMapOvr>
  <p:transition xmlns:p14="http://schemas.microsoft.com/office/powerpoint/2010/mai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column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4114800"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12" name="Picture Placeholder 7"/>
          <p:cNvSpPr>
            <a:spLocks noGrp="1"/>
          </p:cNvSpPr>
          <p:nvPr>
            <p:ph type="pic" sz="quarter" idx="10"/>
          </p:nvPr>
        </p:nvSpPr>
        <p:spPr>
          <a:xfrm>
            <a:off x="4800600" y="1371600"/>
            <a:ext cx="3886200" cy="4343400"/>
          </a:xfrm>
        </p:spPr>
        <p:txBody>
          <a:bodyPr>
            <a:normAutofit/>
          </a:bodyPr>
          <a:lstStyle/>
          <a:p>
            <a:pPr lvl="0"/>
            <a:r>
              <a:rPr lang="en-US" noProof="0" smtClean="0"/>
              <a:t>Drag picture to placeholder or click icon to add</a:t>
            </a:r>
            <a:endParaRPr lang="en-US" noProof="0"/>
          </a:p>
        </p:txBody>
      </p:sp>
      <p:sp>
        <p:nvSpPr>
          <p:cNvPr id="5" name="Date Placeholder 5"/>
          <p:cNvSpPr>
            <a:spLocks noGrp="1"/>
          </p:cNvSpPr>
          <p:nvPr>
            <p:ph type="dt" sz="half" idx="11"/>
          </p:nvPr>
        </p:nvSpPr>
        <p:spPr/>
        <p:txBody>
          <a:bodyPr/>
          <a:lstStyle>
            <a:lvl1pPr>
              <a:defRPr smtClean="0"/>
            </a:lvl1pPr>
          </a:lstStyle>
          <a:p>
            <a:pPr>
              <a:defRPr/>
            </a:pPr>
            <a:fld id="{2F7A4435-76C3-B543-92E5-FF4D5B517655}" type="datetime4">
              <a:rPr lang="en-US"/>
              <a:pPr>
                <a:defRPr/>
              </a:pPr>
              <a:t>March 23, 2016</a:t>
            </a:fld>
            <a:endParaRPr lang="en-US"/>
          </a:p>
        </p:txBody>
      </p:sp>
      <p:sp>
        <p:nvSpPr>
          <p:cNvPr id="6" name="Slide Number Placeholder 6"/>
          <p:cNvSpPr>
            <a:spLocks noGrp="1"/>
          </p:cNvSpPr>
          <p:nvPr>
            <p:ph type="sldNum" sz="quarter" idx="12"/>
          </p:nvPr>
        </p:nvSpPr>
        <p:spPr/>
        <p:txBody>
          <a:bodyPr/>
          <a:lstStyle>
            <a:lvl1pPr>
              <a:defRPr/>
            </a:lvl1pPr>
          </a:lstStyle>
          <a:p>
            <a:pPr>
              <a:defRPr/>
            </a:pPr>
            <a:fld id="{1FAE95BC-BF5D-A343-98BE-5A8D51851366}" type="slidenum">
              <a:rPr lang="en-US"/>
              <a:pPr>
                <a:defRPr/>
              </a:pPr>
              <a:t>‹#›</a:t>
            </a:fld>
            <a:endParaRPr lang="en-US" dirty="0"/>
          </a:p>
        </p:txBody>
      </p:sp>
      <p:sp>
        <p:nvSpPr>
          <p:cNvPr id="7" name="Footer Placeholder 7"/>
          <p:cNvSpPr>
            <a:spLocks noGrp="1"/>
          </p:cNvSpPr>
          <p:nvPr>
            <p:ph type="ftr" sz="quarter" idx="13"/>
          </p:nvPr>
        </p:nvSpPr>
        <p:spPr/>
        <p:txBody>
          <a:bodyPr/>
          <a:lstStyle>
            <a:lvl1pPr>
              <a:defRPr smtClean="0"/>
            </a:lvl1pPr>
          </a:lstStyle>
          <a:p>
            <a:pPr>
              <a:defRPr/>
            </a:pPr>
            <a:r>
              <a:rPr lang="en-US"/>
              <a:t>Extended Campus Research Unit</a:t>
            </a:r>
          </a:p>
        </p:txBody>
      </p:sp>
    </p:spTree>
    <p:extLst>
      <p:ext uri="{BB962C8B-B14F-4D97-AF65-F5344CB8AC3E}">
        <p14:creationId xmlns:p14="http://schemas.microsoft.com/office/powerpoint/2010/main" val="100786092"/>
      </p:ext>
    </p:extLst>
  </p:cSld>
  <p:clrMapOvr>
    <a:masterClrMapping/>
  </p:clrMapOvr>
  <p:transition xmlns:p14="http://schemas.microsoft.com/office/powerpoint/2010/mai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 column w/number">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4114800"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10" name="Picture Placeholder 7"/>
          <p:cNvSpPr>
            <a:spLocks noGrp="1"/>
          </p:cNvSpPr>
          <p:nvPr>
            <p:ph type="pic" sz="quarter" idx="10"/>
          </p:nvPr>
        </p:nvSpPr>
        <p:spPr>
          <a:xfrm>
            <a:off x="4800600" y="1371600"/>
            <a:ext cx="3886200" cy="4343400"/>
          </a:xfrm>
        </p:spPr>
        <p:txBody>
          <a:bodyPr>
            <a:normAutofit/>
          </a:bodyPr>
          <a:lstStyle/>
          <a:p>
            <a:pPr lvl="0"/>
            <a:r>
              <a:rPr lang="en-US" noProof="0" smtClean="0"/>
              <a:t>Drag picture to placeholder or click icon to add</a:t>
            </a:r>
            <a:endParaRPr lang="en-US" noProof="0"/>
          </a:p>
        </p:txBody>
      </p:sp>
      <p:sp>
        <p:nvSpPr>
          <p:cNvPr id="6" name="Date Placeholder 5"/>
          <p:cNvSpPr>
            <a:spLocks noGrp="1"/>
          </p:cNvSpPr>
          <p:nvPr>
            <p:ph type="dt" sz="half" idx="11"/>
          </p:nvPr>
        </p:nvSpPr>
        <p:spPr/>
        <p:txBody>
          <a:bodyPr/>
          <a:lstStyle>
            <a:lvl1pPr>
              <a:defRPr smtClean="0"/>
            </a:lvl1pPr>
          </a:lstStyle>
          <a:p>
            <a:pPr>
              <a:defRPr/>
            </a:pPr>
            <a:fld id="{71652F13-7177-5149-B19C-F263F59E6B82}" type="datetime4">
              <a:rPr lang="en-US"/>
              <a:pPr>
                <a:defRPr/>
              </a:pPr>
              <a:t>March 23, 2016</a:t>
            </a:fld>
            <a:endParaRPr lang="en-US"/>
          </a:p>
        </p:txBody>
      </p:sp>
      <p:sp>
        <p:nvSpPr>
          <p:cNvPr id="7" name="Slide Number Placeholder 6"/>
          <p:cNvSpPr>
            <a:spLocks noGrp="1"/>
          </p:cNvSpPr>
          <p:nvPr>
            <p:ph type="sldNum" sz="quarter" idx="12"/>
          </p:nvPr>
        </p:nvSpPr>
        <p:spPr/>
        <p:txBody>
          <a:bodyPr/>
          <a:lstStyle>
            <a:lvl1pPr>
              <a:defRPr/>
            </a:lvl1pPr>
          </a:lstStyle>
          <a:p>
            <a:pPr>
              <a:defRPr/>
            </a:pPr>
            <a:fld id="{D28978C5-84F3-344D-943C-9C71465BA9D3}" type="slidenum">
              <a:rPr lang="en-US"/>
              <a:pPr>
                <a:defRPr/>
              </a:pPr>
              <a:t>‹#›</a:t>
            </a:fld>
            <a:endParaRPr lang="en-US" dirty="0"/>
          </a:p>
        </p:txBody>
      </p:sp>
      <p:sp>
        <p:nvSpPr>
          <p:cNvPr id="9" name="Footer Placeholder 10"/>
          <p:cNvSpPr>
            <a:spLocks noGrp="1"/>
          </p:cNvSpPr>
          <p:nvPr>
            <p:ph type="ftr" sz="quarter" idx="13"/>
          </p:nvPr>
        </p:nvSpPr>
        <p:spPr/>
        <p:txBody>
          <a:bodyPr/>
          <a:lstStyle>
            <a:lvl1pPr>
              <a:defRPr smtClean="0"/>
            </a:lvl1pPr>
          </a:lstStyle>
          <a:p>
            <a:pPr>
              <a:defRPr/>
            </a:pPr>
            <a:r>
              <a:rPr lang="en-US"/>
              <a:t>Extended Campus Research Unit</a:t>
            </a:r>
          </a:p>
        </p:txBody>
      </p:sp>
    </p:spTree>
    <p:extLst>
      <p:ext uri="{BB962C8B-B14F-4D97-AF65-F5344CB8AC3E}">
        <p14:creationId xmlns:p14="http://schemas.microsoft.com/office/powerpoint/2010/main" val="1206983698"/>
      </p:ext>
    </p:extLst>
  </p:cSld>
  <p:clrMapOvr>
    <a:masterClrMapping/>
  </p:clrMapOvr>
  <p:transition xmlns:p14="http://schemas.microsoft.com/office/powerpoint/2010/mai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 column no bullets and thumbnail">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5486400"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9" name="Picture Placeholder 9"/>
          <p:cNvSpPr>
            <a:spLocks noGrp="1"/>
          </p:cNvSpPr>
          <p:nvPr>
            <p:ph type="pic" sz="quarter" idx="10"/>
          </p:nvPr>
        </p:nvSpPr>
        <p:spPr>
          <a:xfrm>
            <a:off x="6172200" y="1371600"/>
            <a:ext cx="2514600" cy="2057400"/>
          </a:xfrm>
        </p:spPr>
        <p:txBody>
          <a:bodyPr>
            <a:normAutofit/>
          </a:bodyPr>
          <a:lstStyle/>
          <a:p>
            <a:pPr lvl="0"/>
            <a:r>
              <a:rPr lang="en-US" noProof="0" smtClean="0"/>
              <a:t>Drag picture to placeholder or click icon to add</a:t>
            </a:r>
            <a:endParaRPr lang="en-US" noProof="0"/>
          </a:p>
        </p:txBody>
      </p:sp>
      <p:sp>
        <p:nvSpPr>
          <p:cNvPr id="10" name="Picture Placeholder 9"/>
          <p:cNvSpPr>
            <a:spLocks noGrp="1"/>
          </p:cNvSpPr>
          <p:nvPr>
            <p:ph type="pic" sz="quarter" idx="11"/>
          </p:nvPr>
        </p:nvSpPr>
        <p:spPr>
          <a:xfrm>
            <a:off x="6172200" y="3657600"/>
            <a:ext cx="2514600" cy="2057400"/>
          </a:xfrm>
        </p:spPr>
        <p:txBody>
          <a:bodyPr>
            <a:normAutofit/>
          </a:bodyPr>
          <a:lstStyle/>
          <a:p>
            <a:pPr lvl="0"/>
            <a:r>
              <a:rPr lang="en-US" noProof="0" smtClean="0"/>
              <a:t>Drag picture to placeholder or click icon to add</a:t>
            </a:r>
            <a:endParaRPr lang="en-US" noProof="0"/>
          </a:p>
        </p:txBody>
      </p:sp>
      <p:sp>
        <p:nvSpPr>
          <p:cNvPr id="6" name="Date Placeholder 6"/>
          <p:cNvSpPr>
            <a:spLocks noGrp="1"/>
          </p:cNvSpPr>
          <p:nvPr>
            <p:ph type="dt" sz="half" idx="12"/>
          </p:nvPr>
        </p:nvSpPr>
        <p:spPr/>
        <p:txBody>
          <a:bodyPr/>
          <a:lstStyle>
            <a:lvl1pPr>
              <a:defRPr smtClean="0"/>
            </a:lvl1pPr>
          </a:lstStyle>
          <a:p>
            <a:pPr>
              <a:defRPr/>
            </a:pPr>
            <a:fld id="{A3DF72D0-4A43-9049-B14F-5FEA087BA770}" type="datetime4">
              <a:rPr lang="en-US"/>
              <a:pPr>
                <a:defRPr/>
              </a:pPr>
              <a:t>March 23, 2016</a:t>
            </a:fld>
            <a:endParaRPr lang="en-US"/>
          </a:p>
        </p:txBody>
      </p:sp>
      <p:sp>
        <p:nvSpPr>
          <p:cNvPr id="7" name="Slide Number Placeholder 11"/>
          <p:cNvSpPr>
            <a:spLocks noGrp="1"/>
          </p:cNvSpPr>
          <p:nvPr>
            <p:ph type="sldNum" sz="quarter" idx="13"/>
          </p:nvPr>
        </p:nvSpPr>
        <p:spPr/>
        <p:txBody>
          <a:bodyPr/>
          <a:lstStyle>
            <a:lvl1pPr>
              <a:defRPr/>
            </a:lvl1pPr>
          </a:lstStyle>
          <a:p>
            <a:pPr>
              <a:defRPr/>
            </a:pPr>
            <a:fld id="{281DA74E-E607-6248-8712-349914439AB2}" type="slidenum">
              <a:rPr lang="en-US"/>
              <a:pPr>
                <a:defRPr/>
              </a:pPr>
              <a:t>‹#›</a:t>
            </a:fld>
            <a:endParaRPr lang="en-US" dirty="0"/>
          </a:p>
        </p:txBody>
      </p:sp>
      <p:sp>
        <p:nvSpPr>
          <p:cNvPr id="11" name="Footer Placeholder 12"/>
          <p:cNvSpPr>
            <a:spLocks noGrp="1"/>
          </p:cNvSpPr>
          <p:nvPr>
            <p:ph type="ftr" sz="quarter" idx="14"/>
          </p:nvPr>
        </p:nvSpPr>
        <p:spPr/>
        <p:txBody>
          <a:bodyPr/>
          <a:lstStyle>
            <a:lvl1pPr>
              <a:defRPr smtClean="0"/>
            </a:lvl1pPr>
          </a:lstStyle>
          <a:p>
            <a:pPr>
              <a:defRPr/>
            </a:pPr>
            <a:r>
              <a:rPr lang="en-US"/>
              <a:t>Extended Campus Research Unit</a:t>
            </a:r>
          </a:p>
        </p:txBody>
      </p:sp>
    </p:spTree>
    <p:extLst>
      <p:ext uri="{BB962C8B-B14F-4D97-AF65-F5344CB8AC3E}">
        <p14:creationId xmlns:p14="http://schemas.microsoft.com/office/powerpoint/2010/main" val="1245749458"/>
      </p:ext>
    </p:extLst>
  </p:cSld>
  <p:clrMapOvr>
    <a:masterClrMapping/>
  </p:clrMapOvr>
  <p:transition xmlns:p14="http://schemas.microsoft.com/office/powerpoint/2010/mai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column w/number and thumbnail">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5486400"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9" name="Picture Placeholder 9"/>
          <p:cNvSpPr>
            <a:spLocks noGrp="1"/>
          </p:cNvSpPr>
          <p:nvPr>
            <p:ph type="pic" sz="quarter" idx="10"/>
          </p:nvPr>
        </p:nvSpPr>
        <p:spPr>
          <a:xfrm>
            <a:off x="6172200" y="1371600"/>
            <a:ext cx="2514600" cy="2057400"/>
          </a:xfrm>
        </p:spPr>
        <p:txBody>
          <a:bodyPr>
            <a:normAutofit/>
          </a:bodyPr>
          <a:lstStyle/>
          <a:p>
            <a:pPr lvl="0"/>
            <a:r>
              <a:rPr lang="en-US" noProof="0" smtClean="0"/>
              <a:t>Drag picture to placeholder or click icon to add</a:t>
            </a:r>
            <a:endParaRPr lang="en-US" noProof="0"/>
          </a:p>
        </p:txBody>
      </p:sp>
      <p:sp>
        <p:nvSpPr>
          <p:cNvPr id="10" name="Picture Placeholder 9"/>
          <p:cNvSpPr>
            <a:spLocks noGrp="1"/>
          </p:cNvSpPr>
          <p:nvPr>
            <p:ph type="pic" sz="quarter" idx="11"/>
          </p:nvPr>
        </p:nvSpPr>
        <p:spPr>
          <a:xfrm>
            <a:off x="6172200" y="3657600"/>
            <a:ext cx="2514600" cy="2057400"/>
          </a:xfrm>
        </p:spPr>
        <p:txBody>
          <a:bodyPr>
            <a:normAutofit/>
          </a:bodyPr>
          <a:lstStyle/>
          <a:p>
            <a:pPr lvl="0"/>
            <a:r>
              <a:rPr lang="en-US" noProof="0" smtClean="0"/>
              <a:t>Drag picture to placeholder or click icon to add</a:t>
            </a:r>
            <a:endParaRPr lang="en-US" noProof="0"/>
          </a:p>
        </p:txBody>
      </p:sp>
      <p:sp>
        <p:nvSpPr>
          <p:cNvPr id="6" name="Date Placeholder 6"/>
          <p:cNvSpPr>
            <a:spLocks noGrp="1"/>
          </p:cNvSpPr>
          <p:nvPr>
            <p:ph type="dt" sz="half" idx="12"/>
          </p:nvPr>
        </p:nvSpPr>
        <p:spPr/>
        <p:txBody>
          <a:bodyPr/>
          <a:lstStyle>
            <a:lvl1pPr>
              <a:defRPr smtClean="0"/>
            </a:lvl1pPr>
          </a:lstStyle>
          <a:p>
            <a:pPr>
              <a:defRPr/>
            </a:pPr>
            <a:fld id="{1BD821C7-4012-BD41-8342-1982FB74C921}" type="datetime4">
              <a:rPr lang="en-US"/>
              <a:pPr>
                <a:defRPr/>
              </a:pPr>
              <a:t>March 23, 2016</a:t>
            </a:fld>
            <a:endParaRPr lang="en-US"/>
          </a:p>
        </p:txBody>
      </p:sp>
      <p:sp>
        <p:nvSpPr>
          <p:cNvPr id="7" name="Slide Number Placeholder 11"/>
          <p:cNvSpPr>
            <a:spLocks noGrp="1"/>
          </p:cNvSpPr>
          <p:nvPr>
            <p:ph type="sldNum" sz="quarter" idx="13"/>
          </p:nvPr>
        </p:nvSpPr>
        <p:spPr/>
        <p:txBody>
          <a:bodyPr/>
          <a:lstStyle>
            <a:lvl1pPr>
              <a:defRPr/>
            </a:lvl1pPr>
          </a:lstStyle>
          <a:p>
            <a:pPr>
              <a:defRPr/>
            </a:pPr>
            <a:fld id="{672B065D-8DC9-E44A-84B2-445A77D1E6BD}" type="slidenum">
              <a:rPr lang="en-US"/>
              <a:pPr>
                <a:defRPr/>
              </a:pPr>
              <a:t>‹#›</a:t>
            </a:fld>
            <a:endParaRPr lang="en-US" dirty="0"/>
          </a:p>
        </p:txBody>
      </p:sp>
      <p:sp>
        <p:nvSpPr>
          <p:cNvPr id="11" name="Footer Placeholder 12"/>
          <p:cNvSpPr>
            <a:spLocks noGrp="1"/>
          </p:cNvSpPr>
          <p:nvPr>
            <p:ph type="ftr" sz="quarter" idx="14"/>
          </p:nvPr>
        </p:nvSpPr>
        <p:spPr/>
        <p:txBody>
          <a:bodyPr/>
          <a:lstStyle>
            <a:lvl1pPr>
              <a:defRPr smtClean="0"/>
            </a:lvl1pPr>
          </a:lstStyle>
          <a:p>
            <a:pPr>
              <a:defRPr/>
            </a:pPr>
            <a:r>
              <a:rPr lang="en-US"/>
              <a:t>Extended Campus Research Unit</a:t>
            </a:r>
          </a:p>
        </p:txBody>
      </p:sp>
    </p:spTree>
    <p:extLst>
      <p:ext uri="{BB962C8B-B14F-4D97-AF65-F5344CB8AC3E}">
        <p14:creationId xmlns:p14="http://schemas.microsoft.com/office/powerpoint/2010/main" val="2317915582"/>
      </p:ext>
    </p:extLst>
  </p:cSld>
  <p:clrMapOvr>
    <a:masterClrMapping/>
  </p:clrMapOvr>
  <p:transition xmlns:p14="http://schemas.microsoft.com/office/powerpoint/2010/mai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column w/bullets">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71600"/>
            <a:ext cx="4005072"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1143000" indent="-2286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4690872" y="1371600"/>
            <a:ext cx="4005072"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1143000" indent="-2286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7" name="Date Placeholder 6"/>
          <p:cNvSpPr>
            <a:spLocks noGrp="1"/>
          </p:cNvSpPr>
          <p:nvPr>
            <p:ph type="dt" sz="half" idx="11"/>
          </p:nvPr>
        </p:nvSpPr>
        <p:spPr/>
        <p:txBody>
          <a:bodyPr/>
          <a:lstStyle>
            <a:lvl1pPr>
              <a:defRPr smtClean="0"/>
            </a:lvl1pPr>
          </a:lstStyle>
          <a:p>
            <a:pPr>
              <a:defRPr/>
            </a:pPr>
            <a:fld id="{FA3E3D94-FFA2-4A42-AA47-F3E616FD54F9}" type="datetime4">
              <a:rPr lang="en-US"/>
              <a:pPr>
                <a:defRPr/>
              </a:pPr>
              <a:t>March 23, 2016</a:t>
            </a:fld>
            <a:endParaRPr lang="en-US"/>
          </a:p>
        </p:txBody>
      </p:sp>
      <p:sp>
        <p:nvSpPr>
          <p:cNvPr id="8" name="Slide Number Placeholder 7"/>
          <p:cNvSpPr>
            <a:spLocks noGrp="1"/>
          </p:cNvSpPr>
          <p:nvPr>
            <p:ph type="sldNum" sz="quarter" idx="12"/>
          </p:nvPr>
        </p:nvSpPr>
        <p:spPr/>
        <p:txBody>
          <a:bodyPr/>
          <a:lstStyle>
            <a:lvl1pPr>
              <a:defRPr/>
            </a:lvl1pPr>
          </a:lstStyle>
          <a:p>
            <a:pPr>
              <a:defRPr/>
            </a:pPr>
            <a:fld id="{29F9D612-1814-0845-9D92-0182A1E157D6}" type="slidenum">
              <a:rPr lang="en-US"/>
              <a:pPr>
                <a:defRPr/>
              </a:pPr>
              <a:t>‹#›</a:t>
            </a:fld>
            <a:endParaRPr lang="en-US" dirty="0"/>
          </a:p>
        </p:txBody>
      </p:sp>
      <p:sp>
        <p:nvSpPr>
          <p:cNvPr id="9" name="Footer Placeholder 8"/>
          <p:cNvSpPr>
            <a:spLocks noGrp="1"/>
          </p:cNvSpPr>
          <p:nvPr>
            <p:ph type="ftr" sz="quarter" idx="13"/>
          </p:nvPr>
        </p:nvSpPr>
        <p:spPr/>
        <p:txBody>
          <a:bodyPr/>
          <a:lstStyle>
            <a:lvl1pPr>
              <a:defRPr smtClean="0"/>
            </a:lvl1pPr>
          </a:lstStyle>
          <a:p>
            <a:pPr>
              <a:defRPr/>
            </a:pPr>
            <a:r>
              <a:rPr lang="en-US"/>
              <a:t>Extended Campus Research Unit</a:t>
            </a:r>
          </a:p>
        </p:txBody>
      </p:sp>
    </p:spTree>
    <p:extLst>
      <p:ext uri="{BB962C8B-B14F-4D97-AF65-F5344CB8AC3E}">
        <p14:creationId xmlns:p14="http://schemas.microsoft.com/office/powerpoint/2010/main" val="2345035848"/>
      </p:ext>
    </p:extLst>
  </p:cSld>
  <p:clrMapOvr>
    <a:masterClrMapping/>
  </p:clrMapOvr>
  <p:transition xmlns:p14="http://schemas.microsoft.com/office/powerpoint/2010/mai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column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4005072"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2"/>
          <p:cNvSpPr>
            <a:spLocks noGrp="1"/>
          </p:cNvSpPr>
          <p:nvPr>
            <p:ph idx="10"/>
          </p:nvPr>
        </p:nvSpPr>
        <p:spPr>
          <a:xfrm>
            <a:off x="4690872" y="1371600"/>
            <a:ext cx="4005072"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5" name="Date Placeholder 5"/>
          <p:cNvSpPr>
            <a:spLocks noGrp="1"/>
          </p:cNvSpPr>
          <p:nvPr>
            <p:ph type="dt" sz="half" idx="11"/>
          </p:nvPr>
        </p:nvSpPr>
        <p:spPr/>
        <p:txBody>
          <a:bodyPr/>
          <a:lstStyle>
            <a:lvl1pPr>
              <a:defRPr smtClean="0"/>
            </a:lvl1pPr>
          </a:lstStyle>
          <a:p>
            <a:pPr>
              <a:defRPr/>
            </a:pPr>
            <a:fld id="{466ADAA5-CCE9-6A48-9306-A72D1EAE69F3}" type="datetime4">
              <a:rPr lang="en-US"/>
              <a:pPr>
                <a:defRPr/>
              </a:pPr>
              <a:t>March 23, 2016</a:t>
            </a:fld>
            <a:endParaRPr lang="en-US"/>
          </a:p>
        </p:txBody>
      </p:sp>
      <p:sp>
        <p:nvSpPr>
          <p:cNvPr id="6" name="Slide Number Placeholder 6"/>
          <p:cNvSpPr>
            <a:spLocks noGrp="1"/>
          </p:cNvSpPr>
          <p:nvPr>
            <p:ph type="sldNum" sz="quarter" idx="12"/>
          </p:nvPr>
        </p:nvSpPr>
        <p:spPr/>
        <p:txBody>
          <a:bodyPr/>
          <a:lstStyle>
            <a:lvl1pPr>
              <a:defRPr/>
            </a:lvl1pPr>
          </a:lstStyle>
          <a:p>
            <a:pPr>
              <a:defRPr/>
            </a:pPr>
            <a:fld id="{F5C00619-159F-DE42-8F1E-2B2EC53F1622}" type="slidenum">
              <a:rPr lang="en-US"/>
              <a:pPr>
                <a:defRPr/>
              </a:pPr>
              <a:t>‹#›</a:t>
            </a:fld>
            <a:endParaRPr lang="en-US" dirty="0"/>
          </a:p>
        </p:txBody>
      </p:sp>
      <p:sp>
        <p:nvSpPr>
          <p:cNvPr id="7" name="Footer Placeholder 9"/>
          <p:cNvSpPr>
            <a:spLocks noGrp="1"/>
          </p:cNvSpPr>
          <p:nvPr>
            <p:ph type="ftr" sz="quarter" idx="13"/>
          </p:nvPr>
        </p:nvSpPr>
        <p:spPr/>
        <p:txBody>
          <a:bodyPr/>
          <a:lstStyle>
            <a:lvl1pPr>
              <a:defRPr smtClean="0"/>
            </a:lvl1pPr>
          </a:lstStyle>
          <a:p>
            <a:pPr>
              <a:defRPr/>
            </a:pPr>
            <a:r>
              <a:rPr lang="en-US"/>
              <a:t>Extended Campus Research Unit</a:t>
            </a:r>
          </a:p>
        </p:txBody>
      </p:sp>
    </p:spTree>
    <p:extLst>
      <p:ext uri="{BB962C8B-B14F-4D97-AF65-F5344CB8AC3E}">
        <p14:creationId xmlns:p14="http://schemas.microsoft.com/office/powerpoint/2010/main" val="2743374810"/>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7A2377-40FF-3746-84AD-95E0F554E677}" type="datetime4">
              <a:rPr lang="en-US" smtClean="0"/>
              <a:pPr>
                <a:defRPr/>
              </a:pPr>
              <a:t>March 23, 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Extended Campus Research Unit</a:t>
            </a:r>
            <a:endParaRPr lang="en-US"/>
          </a:p>
        </p:txBody>
      </p:sp>
      <p:sp>
        <p:nvSpPr>
          <p:cNvPr id="6" name="Slide Number Placeholder 5"/>
          <p:cNvSpPr>
            <a:spLocks noGrp="1"/>
          </p:cNvSpPr>
          <p:nvPr>
            <p:ph type="sldNum" sz="quarter" idx="12"/>
          </p:nvPr>
        </p:nvSpPr>
        <p:spPr/>
        <p:txBody>
          <a:bodyPr/>
          <a:lstStyle>
            <a:lvl1pPr>
              <a:defRPr/>
            </a:lvl1pPr>
          </a:lstStyle>
          <a:p>
            <a:pPr>
              <a:defRPr/>
            </a:pPr>
            <a:fld id="{F9EC3BB3-9E1E-2941-BD30-7FFFC501F19F}" type="slidenum">
              <a:rPr lang="en-US" smtClean="0"/>
              <a:pPr>
                <a:defRPr/>
              </a:pPr>
              <a:t>‹#›</a:t>
            </a:fld>
            <a:endParaRPr lang="en-US" dirty="0"/>
          </a:p>
        </p:txBody>
      </p:sp>
    </p:spTree>
    <p:extLst>
      <p:ext uri="{BB962C8B-B14F-4D97-AF65-F5344CB8AC3E}">
        <p14:creationId xmlns:p14="http://schemas.microsoft.com/office/powerpoint/2010/main" val="1929555488"/>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column w/number">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4005072"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0"/>
          </p:nvPr>
        </p:nvSpPr>
        <p:spPr>
          <a:xfrm>
            <a:off x="4690872" y="1371600"/>
            <a:ext cx="4005072"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8" name="Date Placeholder 8"/>
          <p:cNvSpPr>
            <a:spLocks noGrp="1"/>
          </p:cNvSpPr>
          <p:nvPr>
            <p:ph type="dt" sz="half" idx="11"/>
          </p:nvPr>
        </p:nvSpPr>
        <p:spPr/>
        <p:txBody>
          <a:bodyPr/>
          <a:lstStyle>
            <a:lvl1pPr>
              <a:defRPr smtClean="0"/>
            </a:lvl1pPr>
          </a:lstStyle>
          <a:p>
            <a:pPr>
              <a:defRPr/>
            </a:pPr>
            <a:fld id="{A53D34CF-23F9-654D-8889-C52F6CBE3029}" type="datetime4">
              <a:rPr lang="en-US"/>
              <a:pPr>
                <a:defRPr/>
              </a:pPr>
              <a:t>March 23, 2016</a:t>
            </a:fld>
            <a:endParaRPr lang="en-US"/>
          </a:p>
        </p:txBody>
      </p:sp>
      <p:sp>
        <p:nvSpPr>
          <p:cNvPr id="9" name="Slide Number Placeholder 9"/>
          <p:cNvSpPr>
            <a:spLocks noGrp="1"/>
          </p:cNvSpPr>
          <p:nvPr>
            <p:ph type="sldNum" sz="quarter" idx="12"/>
          </p:nvPr>
        </p:nvSpPr>
        <p:spPr/>
        <p:txBody>
          <a:bodyPr/>
          <a:lstStyle>
            <a:lvl1pPr>
              <a:defRPr/>
            </a:lvl1pPr>
          </a:lstStyle>
          <a:p>
            <a:pPr>
              <a:defRPr/>
            </a:pPr>
            <a:fld id="{629DAF98-01F2-3943-A5A8-D9F7EFB5346C}" type="slidenum">
              <a:rPr lang="en-US"/>
              <a:pPr>
                <a:defRPr/>
              </a:pPr>
              <a:t>‹#›</a:t>
            </a:fld>
            <a:endParaRPr lang="en-US" dirty="0"/>
          </a:p>
        </p:txBody>
      </p:sp>
      <p:sp>
        <p:nvSpPr>
          <p:cNvPr id="10" name="Footer Placeholder 10"/>
          <p:cNvSpPr>
            <a:spLocks noGrp="1"/>
          </p:cNvSpPr>
          <p:nvPr>
            <p:ph type="ftr" sz="quarter" idx="13"/>
          </p:nvPr>
        </p:nvSpPr>
        <p:spPr/>
        <p:txBody>
          <a:bodyPr/>
          <a:lstStyle>
            <a:lvl1pPr>
              <a:defRPr smtClean="0"/>
            </a:lvl1pPr>
          </a:lstStyle>
          <a:p>
            <a:pPr>
              <a:defRPr/>
            </a:pPr>
            <a:r>
              <a:rPr lang="en-US"/>
              <a:t>Extended Campus Research Unit</a:t>
            </a:r>
          </a:p>
        </p:txBody>
      </p:sp>
    </p:spTree>
    <p:extLst>
      <p:ext uri="{BB962C8B-B14F-4D97-AF65-F5344CB8AC3E}">
        <p14:creationId xmlns:p14="http://schemas.microsoft.com/office/powerpoint/2010/main" val="1146392613"/>
      </p:ext>
    </p:extLst>
  </p:cSld>
  <p:clrMapOvr>
    <a:masterClrMapping/>
  </p:clrMapOvr>
  <p:transition xmlns:p14="http://schemas.microsoft.com/office/powerpoint/2010/mai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Layout No Tag">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smtClean="0"/>
            </a:lvl1pPr>
          </a:lstStyle>
          <a:p>
            <a:pPr>
              <a:defRPr/>
            </a:pPr>
            <a:r>
              <a:rPr lang="en-US"/>
              <a:t>Extended Campus Research Unit</a:t>
            </a:r>
          </a:p>
        </p:txBody>
      </p:sp>
      <p:sp>
        <p:nvSpPr>
          <p:cNvPr id="3" name="Date Placeholder 3"/>
          <p:cNvSpPr>
            <a:spLocks noGrp="1"/>
          </p:cNvSpPr>
          <p:nvPr>
            <p:ph type="dt" sz="half" idx="11"/>
          </p:nvPr>
        </p:nvSpPr>
        <p:spPr/>
        <p:txBody>
          <a:bodyPr/>
          <a:lstStyle>
            <a:lvl1pPr>
              <a:defRPr smtClean="0"/>
            </a:lvl1pPr>
          </a:lstStyle>
          <a:p>
            <a:pPr>
              <a:defRPr/>
            </a:pPr>
            <a:fld id="{7CF53DAF-8E59-DB45-A4DB-7698CA8C1987}" type="datetime4">
              <a:rPr lang="en-US"/>
              <a:pPr>
                <a:defRPr/>
              </a:pPr>
              <a:t>March 23, 2016</a:t>
            </a:fld>
            <a:endParaRPr lang="en-US" dirty="0"/>
          </a:p>
        </p:txBody>
      </p:sp>
      <p:sp>
        <p:nvSpPr>
          <p:cNvPr id="4" name="Slide Number Placeholder 4"/>
          <p:cNvSpPr>
            <a:spLocks noGrp="1"/>
          </p:cNvSpPr>
          <p:nvPr>
            <p:ph type="sldNum" sz="quarter" idx="12"/>
          </p:nvPr>
        </p:nvSpPr>
        <p:spPr/>
        <p:txBody>
          <a:bodyPr/>
          <a:lstStyle>
            <a:lvl1pPr>
              <a:defRPr/>
            </a:lvl1pPr>
          </a:lstStyle>
          <a:p>
            <a:pPr>
              <a:defRPr/>
            </a:pPr>
            <a:fld id="{CF15AA5F-CB56-9D4F-88F7-57CA51C3906C}" type="slidenum">
              <a:rPr lang="en-US"/>
              <a:pPr>
                <a:defRPr/>
              </a:pPr>
              <a:t>‹#›</a:t>
            </a:fld>
            <a:endParaRPr lang="en-US" dirty="0"/>
          </a:p>
        </p:txBody>
      </p:sp>
    </p:spTree>
    <p:extLst>
      <p:ext uri="{BB962C8B-B14F-4D97-AF65-F5344CB8AC3E}">
        <p14:creationId xmlns:p14="http://schemas.microsoft.com/office/powerpoint/2010/main" val="1106177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7A2377-40FF-3746-84AD-95E0F554E677}" type="datetime4">
              <a:rPr lang="en-US" smtClean="0"/>
              <a:pPr>
                <a:defRPr/>
              </a:pPr>
              <a:t>March 23, 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Extended Campus Research Unit</a:t>
            </a:r>
            <a:endParaRPr lang="en-US"/>
          </a:p>
        </p:txBody>
      </p:sp>
      <p:sp>
        <p:nvSpPr>
          <p:cNvPr id="6" name="Slide Number Placeholder 5"/>
          <p:cNvSpPr>
            <a:spLocks noGrp="1"/>
          </p:cNvSpPr>
          <p:nvPr>
            <p:ph type="sldNum" sz="quarter" idx="12"/>
          </p:nvPr>
        </p:nvSpPr>
        <p:spPr/>
        <p:txBody>
          <a:bodyPr/>
          <a:lstStyle>
            <a:lvl1pPr>
              <a:defRPr/>
            </a:lvl1pPr>
          </a:lstStyle>
          <a:p>
            <a:pPr>
              <a:defRPr/>
            </a:pPr>
            <a:fld id="{F9EC3BB3-9E1E-2941-BD30-7FFFC501F19F}" type="slidenum">
              <a:rPr lang="en-US" smtClean="0"/>
              <a:pPr>
                <a:defRPr/>
              </a:pPr>
              <a:t>‹#›</a:t>
            </a:fld>
            <a:endParaRPr lang="en-US" dirty="0"/>
          </a:p>
        </p:txBody>
      </p:sp>
    </p:spTree>
    <p:extLst>
      <p:ext uri="{BB962C8B-B14F-4D97-AF65-F5344CB8AC3E}">
        <p14:creationId xmlns:p14="http://schemas.microsoft.com/office/powerpoint/2010/main" val="2741055426"/>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2362200"/>
            <a:ext cx="3162300" cy="3763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2362200"/>
            <a:ext cx="3162300" cy="3763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FD7A2377-40FF-3746-84AD-95E0F554E677}" type="datetime4">
              <a:rPr lang="en-US" smtClean="0"/>
              <a:pPr>
                <a:defRPr/>
              </a:pPr>
              <a:t>March 23, 2016</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Extended Campus Research Unit</a:t>
            </a:r>
            <a:endParaRPr lang="en-US"/>
          </a:p>
        </p:txBody>
      </p:sp>
      <p:sp>
        <p:nvSpPr>
          <p:cNvPr id="7" name="Slide Number Placeholder 6"/>
          <p:cNvSpPr>
            <a:spLocks noGrp="1"/>
          </p:cNvSpPr>
          <p:nvPr>
            <p:ph type="sldNum" sz="quarter" idx="12"/>
          </p:nvPr>
        </p:nvSpPr>
        <p:spPr/>
        <p:txBody>
          <a:bodyPr/>
          <a:lstStyle>
            <a:lvl1pPr>
              <a:defRPr/>
            </a:lvl1pPr>
          </a:lstStyle>
          <a:p>
            <a:pPr>
              <a:defRPr/>
            </a:pPr>
            <a:fld id="{F9EC3BB3-9E1E-2941-BD30-7FFFC501F19F}" type="slidenum">
              <a:rPr lang="en-US" smtClean="0"/>
              <a:pPr>
                <a:defRPr/>
              </a:pPr>
              <a:t>‹#›</a:t>
            </a:fld>
            <a:endParaRPr lang="en-US" dirty="0"/>
          </a:p>
        </p:txBody>
      </p:sp>
    </p:spTree>
    <p:extLst>
      <p:ext uri="{BB962C8B-B14F-4D97-AF65-F5344CB8AC3E}">
        <p14:creationId xmlns:p14="http://schemas.microsoft.com/office/powerpoint/2010/main" val="2780004798"/>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FD7A2377-40FF-3746-84AD-95E0F554E677}" type="datetime4">
              <a:rPr lang="en-US" smtClean="0"/>
              <a:pPr>
                <a:defRPr/>
              </a:pPr>
              <a:t>March 23, 2016</a:t>
            </a:fld>
            <a:endParaRPr lang="en-US" dirty="0"/>
          </a:p>
        </p:txBody>
      </p:sp>
      <p:sp>
        <p:nvSpPr>
          <p:cNvPr id="8" name="Footer Placeholder 7"/>
          <p:cNvSpPr>
            <a:spLocks noGrp="1"/>
          </p:cNvSpPr>
          <p:nvPr>
            <p:ph type="ftr" sz="quarter" idx="11"/>
          </p:nvPr>
        </p:nvSpPr>
        <p:spPr/>
        <p:txBody>
          <a:bodyPr/>
          <a:lstStyle>
            <a:lvl1pPr>
              <a:defRPr/>
            </a:lvl1pPr>
          </a:lstStyle>
          <a:p>
            <a:pPr>
              <a:defRPr/>
            </a:pPr>
            <a:r>
              <a:rPr lang="en-US" smtClean="0"/>
              <a:t>Extended Campus Research Unit</a:t>
            </a:r>
            <a:endParaRPr lang="en-US"/>
          </a:p>
        </p:txBody>
      </p:sp>
      <p:sp>
        <p:nvSpPr>
          <p:cNvPr id="9" name="Slide Number Placeholder 8"/>
          <p:cNvSpPr>
            <a:spLocks noGrp="1"/>
          </p:cNvSpPr>
          <p:nvPr>
            <p:ph type="sldNum" sz="quarter" idx="12"/>
          </p:nvPr>
        </p:nvSpPr>
        <p:spPr/>
        <p:txBody>
          <a:bodyPr/>
          <a:lstStyle>
            <a:lvl1pPr>
              <a:defRPr/>
            </a:lvl1pPr>
          </a:lstStyle>
          <a:p>
            <a:pPr>
              <a:defRPr/>
            </a:pPr>
            <a:fld id="{F9EC3BB3-9E1E-2941-BD30-7FFFC501F19F}" type="slidenum">
              <a:rPr lang="en-US" smtClean="0"/>
              <a:pPr>
                <a:defRPr/>
              </a:pPr>
              <a:t>‹#›</a:t>
            </a:fld>
            <a:endParaRPr lang="en-US" dirty="0"/>
          </a:p>
        </p:txBody>
      </p:sp>
    </p:spTree>
    <p:extLst>
      <p:ext uri="{BB962C8B-B14F-4D97-AF65-F5344CB8AC3E}">
        <p14:creationId xmlns:p14="http://schemas.microsoft.com/office/powerpoint/2010/main" val="2640615875"/>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24717ABA-435D-4845-9E88-10331AFE62FE}" type="datetime4">
              <a:rPr lang="en-US" smtClean="0"/>
              <a:pPr>
                <a:defRPr/>
              </a:pPr>
              <a:t>March 23, 2016</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smtClean="0"/>
              <a:t>Extended Campus Research Unit</a:t>
            </a:r>
            <a:endParaRPr lang="en-US"/>
          </a:p>
        </p:txBody>
      </p:sp>
      <p:sp>
        <p:nvSpPr>
          <p:cNvPr id="5" name="Slide Number Placeholder 4"/>
          <p:cNvSpPr>
            <a:spLocks noGrp="1"/>
          </p:cNvSpPr>
          <p:nvPr>
            <p:ph type="sldNum" sz="quarter" idx="12"/>
          </p:nvPr>
        </p:nvSpPr>
        <p:spPr/>
        <p:txBody>
          <a:bodyPr/>
          <a:lstStyle>
            <a:lvl1pPr>
              <a:defRPr/>
            </a:lvl1pPr>
          </a:lstStyle>
          <a:p>
            <a:pPr>
              <a:defRPr/>
            </a:pPr>
            <a:fld id="{6744EEEF-3515-0C45-8D85-C95D1B16CFF7}" type="slidenum">
              <a:rPr lang="en-US" smtClean="0"/>
              <a:pPr>
                <a:defRPr/>
              </a:pPr>
              <a:t>‹#›</a:t>
            </a:fld>
            <a:endParaRPr lang="en-US" dirty="0"/>
          </a:p>
        </p:txBody>
      </p:sp>
    </p:spTree>
    <p:extLst>
      <p:ext uri="{BB962C8B-B14F-4D97-AF65-F5344CB8AC3E}">
        <p14:creationId xmlns:p14="http://schemas.microsoft.com/office/powerpoint/2010/main" val="356956439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55A0640C-E861-BD42-9EBE-C88C0172334F}" type="datetime4">
              <a:rPr lang="en-US" smtClean="0"/>
              <a:pPr>
                <a:defRPr/>
              </a:pPr>
              <a:t>March 23, 2016</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smtClean="0"/>
              <a:t>Extended Campus Research Unit</a:t>
            </a:r>
            <a:endParaRPr lang="en-US"/>
          </a:p>
        </p:txBody>
      </p:sp>
      <p:sp>
        <p:nvSpPr>
          <p:cNvPr id="4" name="Slide Number Placeholder 3"/>
          <p:cNvSpPr>
            <a:spLocks noGrp="1"/>
          </p:cNvSpPr>
          <p:nvPr>
            <p:ph type="sldNum" sz="quarter" idx="12"/>
          </p:nvPr>
        </p:nvSpPr>
        <p:spPr/>
        <p:txBody>
          <a:bodyPr/>
          <a:lstStyle>
            <a:lvl1pPr>
              <a:defRPr/>
            </a:lvl1pPr>
          </a:lstStyle>
          <a:p>
            <a:pPr>
              <a:defRPr/>
            </a:pPr>
            <a:fld id="{8A255930-0374-604C-9256-EA19D3654117}" type="slidenum">
              <a:rPr lang="en-US" smtClean="0"/>
              <a:pPr>
                <a:defRPr/>
              </a:pPr>
              <a:t>‹#›</a:t>
            </a:fld>
            <a:endParaRPr lang="en-US" dirty="0"/>
          </a:p>
        </p:txBody>
      </p:sp>
    </p:spTree>
    <p:extLst>
      <p:ext uri="{BB962C8B-B14F-4D97-AF65-F5344CB8AC3E}">
        <p14:creationId xmlns:p14="http://schemas.microsoft.com/office/powerpoint/2010/main" val="351681800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FD7A2377-40FF-3746-84AD-95E0F554E677}" type="datetime4">
              <a:rPr lang="en-US" smtClean="0"/>
              <a:pPr>
                <a:defRPr/>
              </a:pPr>
              <a:t>March 23, 2016</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Extended Campus Research Unit</a:t>
            </a:r>
            <a:endParaRPr lang="en-US"/>
          </a:p>
        </p:txBody>
      </p:sp>
      <p:sp>
        <p:nvSpPr>
          <p:cNvPr id="7" name="Slide Number Placeholder 6"/>
          <p:cNvSpPr>
            <a:spLocks noGrp="1"/>
          </p:cNvSpPr>
          <p:nvPr>
            <p:ph type="sldNum" sz="quarter" idx="12"/>
          </p:nvPr>
        </p:nvSpPr>
        <p:spPr/>
        <p:txBody>
          <a:bodyPr/>
          <a:lstStyle>
            <a:lvl1pPr>
              <a:defRPr/>
            </a:lvl1pPr>
          </a:lstStyle>
          <a:p>
            <a:pPr>
              <a:defRPr/>
            </a:pPr>
            <a:fld id="{F9EC3BB3-9E1E-2941-BD30-7FFFC501F19F}" type="slidenum">
              <a:rPr lang="en-US" smtClean="0"/>
              <a:pPr>
                <a:defRPr/>
              </a:pPr>
              <a:t>‹#›</a:t>
            </a:fld>
            <a:endParaRPr lang="en-US" dirty="0"/>
          </a:p>
        </p:txBody>
      </p:sp>
    </p:spTree>
    <p:extLst>
      <p:ext uri="{BB962C8B-B14F-4D97-AF65-F5344CB8AC3E}">
        <p14:creationId xmlns:p14="http://schemas.microsoft.com/office/powerpoint/2010/main" val="2853547621"/>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FD7A2377-40FF-3746-84AD-95E0F554E677}" type="datetime4">
              <a:rPr lang="en-US" smtClean="0"/>
              <a:pPr>
                <a:defRPr/>
              </a:pPr>
              <a:t>March 23, 2016</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Extended Campus Research Unit</a:t>
            </a:r>
            <a:endParaRPr lang="en-US"/>
          </a:p>
        </p:txBody>
      </p:sp>
      <p:sp>
        <p:nvSpPr>
          <p:cNvPr id="7" name="Slide Number Placeholder 6"/>
          <p:cNvSpPr>
            <a:spLocks noGrp="1"/>
          </p:cNvSpPr>
          <p:nvPr>
            <p:ph type="sldNum" sz="quarter" idx="12"/>
          </p:nvPr>
        </p:nvSpPr>
        <p:spPr/>
        <p:txBody>
          <a:bodyPr/>
          <a:lstStyle>
            <a:lvl1pPr>
              <a:defRPr/>
            </a:lvl1pPr>
          </a:lstStyle>
          <a:p>
            <a:pPr>
              <a:defRPr/>
            </a:pPr>
            <a:fld id="{F9EC3BB3-9E1E-2941-BD30-7FFFC501F19F}" type="slidenum">
              <a:rPr lang="en-US" smtClean="0"/>
              <a:pPr>
                <a:defRPr/>
              </a:pPr>
              <a:t>‹#›</a:t>
            </a:fld>
            <a:endParaRPr lang="en-US" dirty="0"/>
          </a:p>
        </p:txBody>
      </p:sp>
    </p:spTree>
    <p:extLst>
      <p:ext uri="{BB962C8B-B14F-4D97-AF65-F5344CB8AC3E}">
        <p14:creationId xmlns:p14="http://schemas.microsoft.com/office/powerpoint/2010/main" val="3571791490"/>
      </p:ext>
    </p:extLst>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EBE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304800" y="304800"/>
            <a:ext cx="8001000" cy="6019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baseline="-25000" dirty="0"/>
          </a:p>
        </p:txBody>
      </p:sp>
      <p:sp>
        <p:nvSpPr>
          <p:cNvPr id="1026" name="Rectangle 2"/>
          <p:cNvSpPr>
            <a:spLocks noGrp="1" noChangeArrowheads="1"/>
          </p:cNvSpPr>
          <p:nvPr>
            <p:ph type="title"/>
          </p:nvPr>
        </p:nvSpPr>
        <p:spPr bwMode="auto">
          <a:xfrm>
            <a:off x="1371600" y="1173163"/>
            <a:ext cx="6477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371600" y="2362200"/>
            <a:ext cx="6477000" cy="376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fld id="{FD7A2377-40FF-3746-84AD-95E0F554E677}" type="datetime4">
              <a:rPr lang="en-US" smtClean="0"/>
              <a:pPr>
                <a:defRPr/>
              </a:pPr>
              <a:t>March 23, 2016</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US" smtClean="0"/>
              <a:t>Extended Campus Research Unit</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F9EC3BB3-9E1E-2941-BD30-7FFFC501F19F}"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38" r:id="rId13"/>
    <p:sldLayoutId id="2147483741" r:id="rId14"/>
    <p:sldLayoutId id="2147483742" r:id="rId15"/>
    <p:sldLayoutId id="2147483743" r:id="rId16"/>
    <p:sldLayoutId id="2147483744" r:id="rId17"/>
    <p:sldLayoutId id="2147483745" r:id="rId18"/>
    <p:sldLayoutId id="2147483746" r:id="rId19"/>
    <p:sldLayoutId id="2147483747" r:id="rId20"/>
    <p:sldLayoutId id="2147483749" r:id="rId21"/>
  </p:sldLayoutIdLst>
  <p:hf hdr="0"/>
  <p:txStyles>
    <p:titleStyle>
      <a:lvl1pPr algn="l" rtl="0" eaLnBrk="1" fontAlgn="base" hangingPunct="1">
        <a:spcBef>
          <a:spcPct val="0"/>
        </a:spcBef>
        <a:spcAft>
          <a:spcPct val="0"/>
        </a:spcAft>
        <a:defRPr sz="3200" kern="1200">
          <a:solidFill>
            <a:srgbClr val="CB4F00"/>
          </a:solidFill>
          <a:latin typeface="+mj-lt"/>
          <a:ea typeface="+mj-ea"/>
          <a:cs typeface="+mj-cs"/>
        </a:defRPr>
      </a:lvl1pPr>
      <a:lvl2pPr algn="l" rtl="0" eaLnBrk="1" fontAlgn="base" hangingPunct="1">
        <a:spcBef>
          <a:spcPct val="0"/>
        </a:spcBef>
        <a:spcAft>
          <a:spcPct val="0"/>
        </a:spcAft>
        <a:defRPr sz="3200">
          <a:solidFill>
            <a:srgbClr val="CB4F00"/>
          </a:solidFill>
          <a:latin typeface="Trebuchet MS" panose="020B0603020202020204" pitchFamily="34" charset="0"/>
        </a:defRPr>
      </a:lvl2pPr>
      <a:lvl3pPr algn="l" rtl="0" eaLnBrk="1" fontAlgn="base" hangingPunct="1">
        <a:spcBef>
          <a:spcPct val="0"/>
        </a:spcBef>
        <a:spcAft>
          <a:spcPct val="0"/>
        </a:spcAft>
        <a:defRPr sz="3200">
          <a:solidFill>
            <a:srgbClr val="CB4F00"/>
          </a:solidFill>
          <a:latin typeface="Trebuchet MS" panose="020B0603020202020204" pitchFamily="34" charset="0"/>
        </a:defRPr>
      </a:lvl3pPr>
      <a:lvl4pPr algn="l" rtl="0" eaLnBrk="1" fontAlgn="base" hangingPunct="1">
        <a:spcBef>
          <a:spcPct val="0"/>
        </a:spcBef>
        <a:spcAft>
          <a:spcPct val="0"/>
        </a:spcAft>
        <a:defRPr sz="3200">
          <a:solidFill>
            <a:srgbClr val="CB4F00"/>
          </a:solidFill>
          <a:latin typeface="Trebuchet MS" panose="020B0603020202020204" pitchFamily="34" charset="0"/>
        </a:defRPr>
      </a:lvl4pPr>
      <a:lvl5pPr algn="l" rtl="0" eaLnBrk="1" fontAlgn="base" hangingPunct="1">
        <a:spcBef>
          <a:spcPct val="0"/>
        </a:spcBef>
        <a:spcAft>
          <a:spcPct val="0"/>
        </a:spcAft>
        <a:defRPr sz="3200">
          <a:solidFill>
            <a:srgbClr val="CB4F00"/>
          </a:solidFill>
          <a:latin typeface="Trebuchet MS" panose="020B0603020202020204" pitchFamily="34" charset="0"/>
        </a:defRPr>
      </a:lvl5pPr>
      <a:lvl6pPr marL="457200" algn="l" rtl="0" eaLnBrk="1" fontAlgn="base" hangingPunct="1">
        <a:spcBef>
          <a:spcPct val="0"/>
        </a:spcBef>
        <a:spcAft>
          <a:spcPct val="0"/>
        </a:spcAft>
        <a:defRPr sz="3200">
          <a:solidFill>
            <a:srgbClr val="CB4F00"/>
          </a:solidFill>
          <a:latin typeface="Trebuchet MS" panose="020B0603020202020204" pitchFamily="34" charset="0"/>
        </a:defRPr>
      </a:lvl6pPr>
      <a:lvl7pPr marL="914400" algn="l" rtl="0" eaLnBrk="1" fontAlgn="base" hangingPunct="1">
        <a:spcBef>
          <a:spcPct val="0"/>
        </a:spcBef>
        <a:spcAft>
          <a:spcPct val="0"/>
        </a:spcAft>
        <a:defRPr sz="3200">
          <a:solidFill>
            <a:srgbClr val="CB4F00"/>
          </a:solidFill>
          <a:latin typeface="Trebuchet MS" panose="020B0603020202020204" pitchFamily="34" charset="0"/>
        </a:defRPr>
      </a:lvl7pPr>
      <a:lvl8pPr marL="1371600" algn="l" rtl="0" eaLnBrk="1" fontAlgn="base" hangingPunct="1">
        <a:spcBef>
          <a:spcPct val="0"/>
        </a:spcBef>
        <a:spcAft>
          <a:spcPct val="0"/>
        </a:spcAft>
        <a:defRPr sz="3200">
          <a:solidFill>
            <a:srgbClr val="CB4F00"/>
          </a:solidFill>
          <a:latin typeface="Trebuchet MS" panose="020B0603020202020204" pitchFamily="34" charset="0"/>
        </a:defRPr>
      </a:lvl8pPr>
      <a:lvl9pPr marL="1828800" algn="l" rtl="0" eaLnBrk="1" fontAlgn="base" hangingPunct="1">
        <a:spcBef>
          <a:spcPct val="0"/>
        </a:spcBef>
        <a:spcAft>
          <a:spcPct val="0"/>
        </a:spcAft>
        <a:defRPr sz="3200">
          <a:solidFill>
            <a:srgbClr val="CB4F00"/>
          </a:solidFill>
          <a:latin typeface="Trebuchet MS" panose="020B0603020202020204" pitchFamily="34" charset="0"/>
        </a:defRPr>
      </a:lvl9pPr>
    </p:titleStyle>
    <p:bodyStyle>
      <a:lvl1pPr marL="342900" indent="-342900" algn="l" rtl="0" eaLnBrk="1" fontAlgn="base" hangingPunct="1">
        <a:spcBef>
          <a:spcPct val="20000"/>
        </a:spcBef>
        <a:spcAft>
          <a:spcPct val="0"/>
        </a:spcAft>
        <a:buChar char="•"/>
        <a:defRPr sz="2800" kern="1200">
          <a:solidFill>
            <a:srgbClr val="786A65"/>
          </a:solidFill>
          <a:latin typeface="+mn-lt"/>
          <a:ea typeface="+mn-ea"/>
          <a:cs typeface="+mn-cs"/>
        </a:defRPr>
      </a:lvl1pPr>
      <a:lvl2pPr marL="742950" indent="-285750" algn="l" rtl="0" eaLnBrk="1" fontAlgn="base" hangingPunct="1">
        <a:spcBef>
          <a:spcPct val="20000"/>
        </a:spcBef>
        <a:spcAft>
          <a:spcPct val="0"/>
        </a:spcAft>
        <a:buChar char="–"/>
        <a:defRPr sz="2800" kern="1200">
          <a:solidFill>
            <a:srgbClr val="786A65"/>
          </a:solidFill>
          <a:latin typeface="+mn-lt"/>
          <a:ea typeface="+mn-ea"/>
          <a:cs typeface="+mn-cs"/>
        </a:defRPr>
      </a:lvl2pPr>
      <a:lvl3pPr marL="1143000" indent="-228600" algn="l" rtl="0" eaLnBrk="1" fontAlgn="base" hangingPunct="1">
        <a:spcBef>
          <a:spcPct val="20000"/>
        </a:spcBef>
        <a:spcAft>
          <a:spcPct val="0"/>
        </a:spcAft>
        <a:buChar char="•"/>
        <a:defRPr sz="2400" kern="1200">
          <a:solidFill>
            <a:srgbClr val="786A65"/>
          </a:solidFill>
          <a:latin typeface="+mn-lt"/>
          <a:ea typeface="+mn-ea"/>
          <a:cs typeface="+mn-cs"/>
        </a:defRPr>
      </a:lvl3pPr>
      <a:lvl4pPr marL="1600200" indent="-228600" algn="l" rtl="0" eaLnBrk="1" fontAlgn="base" hangingPunct="1">
        <a:spcBef>
          <a:spcPct val="20000"/>
        </a:spcBef>
        <a:spcAft>
          <a:spcPct val="0"/>
        </a:spcAft>
        <a:buChar char="–"/>
        <a:defRPr sz="2000" kern="1200">
          <a:solidFill>
            <a:srgbClr val="786A65"/>
          </a:solidFill>
          <a:latin typeface="+mn-lt"/>
          <a:ea typeface="+mn-ea"/>
          <a:cs typeface="+mn-cs"/>
        </a:defRPr>
      </a:lvl4pPr>
      <a:lvl5pPr marL="2057400" indent="-228600" algn="l" rtl="0" eaLnBrk="1" fontAlgn="base" hangingPunct="1">
        <a:spcBef>
          <a:spcPct val="20000"/>
        </a:spcBef>
        <a:spcAft>
          <a:spcPct val="0"/>
        </a:spcAft>
        <a:buChar char="»"/>
        <a:defRPr sz="2000" kern="1200">
          <a:solidFill>
            <a:srgbClr val="786A6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Kathryn.linder@oregonstate.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mailto:kathryn.linder@oregonstate.edu" TargetMode="External"/><Relationship Id="rId3" Type="http://schemas.openxmlformats.org/officeDocument/2006/relationships/hyperlink" Target="http://oregonstate.qualtrics.com/SE/?SID=SV_4MUaroFCSopphM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ctrTitle"/>
          </p:nvPr>
        </p:nvSpPr>
        <p:spPr>
          <a:xfrm>
            <a:off x="313391" y="329860"/>
            <a:ext cx="8538509" cy="2399733"/>
          </a:xfrm>
        </p:spPr>
        <p:txBody>
          <a:bodyPr/>
          <a:lstStyle/>
          <a:p>
            <a:r>
              <a:rPr lang="en-US" sz="3200" dirty="0"/>
              <a:t>Institutional Solutions for </a:t>
            </a:r>
            <a:r>
              <a:rPr lang="en-US" sz="3200" dirty="0" smtClean="0"/>
              <a:t/>
            </a:r>
            <a:br>
              <a:rPr lang="en-US" sz="3200" dirty="0" smtClean="0"/>
            </a:br>
            <a:r>
              <a:rPr lang="en-US" sz="3200" dirty="0" smtClean="0"/>
              <a:t>and </a:t>
            </a:r>
            <a:r>
              <a:rPr lang="en-US" sz="3200" dirty="0"/>
              <a:t>Student Perceptions of </a:t>
            </a:r>
            <a:r>
              <a:rPr lang="en-US" sz="3200" dirty="0" smtClean="0"/>
              <a:t/>
            </a:r>
            <a:br>
              <a:rPr lang="en-US" sz="3200" dirty="0" smtClean="0"/>
            </a:br>
            <a:r>
              <a:rPr lang="en-US" sz="3200" dirty="0" smtClean="0"/>
              <a:t>Closed </a:t>
            </a:r>
            <a:r>
              <a:rPr lang="en-US" sz="3200" dirty="0"/>
              <a:t>Caption and Transcript Use in </a:t>
            </a:r>
            <a:r>
              <a:rPr lang="en-US" sz="3200" dirty="0" smtClean="0"/>
              <a:t>Institutions </a:t>
            </a:r>
            <a:r>
              <a:rPr lang="en-US" sz="3200" dirty="0"/>
              <a:t>of Higher Education </a:t>
            </a:r>
            <a:endParaRPr sz="3200" b="0" dirty="0">
              <a:latin typeface="Verdana" charset="0"/>
              <a:ea typeface="ＭＳ Ｐゴシック" charset="0"/>
              <a:cs typeface="Verdana" charset="0"/>
            </a:endParaRPr>
          </a:p>
        </p:txBody>
      </p:sp>
      <p:sp>
        <p:nvSpPr>
          <p:cNvPr id="5" name="Subtitle 4"/>
          <p:cNvSpPr>
            <a:spLocks noGrp="1"/>
          </p:cNvSpPr>
          <p:nvPr>
            <p:ph type="subTitle" idx="1"/>
          </p:nvPr>
        </p:nvSpPr>
        <p:spPr>
          <a:xfrm>
            <a:off x="1143000" y="3321657"/>
            <a:ext cx="6858000" cy="2442650"/>
          </a:xfrm>
        </p:spPr>
        <p:txBody>
          <a:bodyPr>
            <a:normAutofit fontScale="85000" lnSpcReduction="10000"/>
          </a:bodyPr>
          <a:lstStyle/>
          <a:p>
            <a:pPr>
              <a:defRPr/>
            </a:pPr>
            <a:r>
              <a:rPr lang="en-US" dirty="0" smtClean="0"/>
              <a:t>A collaborative research project funded by 3Play </a:t>
            </a:r>
            <a:r>
              <a:rPr lang="en-US" dirty="0"/>
              <a:t>Media</a:t>
            </a:r>
          </a:p>
          <a:p>
            <a:pPr eaLnBrk="1" hangingPunct="1">
              <a:defRPr/>
            </a:pPr>
            <a:r>
              <a:rPr lang="en-US" dirty="0" smtClean="0"/>
              <a:t>and the Oregon State University </a:t>
            </a:r>
            <a:r>
              <a:rPr lang="en-US" dirty="0" err="1" smtClean="0"/>
              <a:t>Ecampus</a:t>
            </a:r>
            <a:r>
              <a:rPr lang="en-US" dirty="0" smtClean="0"/>
              <a:t> Research Unit </a:t>
            </a:r>
            <a:br>
              <a:rPr lang="en-US" dirty="0" smtClean="0"/>
            </a:br>
            <a:endParaRPr lang="en-US" dirty="0" smtClean="0"/>
          </a:p>
          <a:p>
            <a:pPr eaLnBrk="1" hangingPunct="1">
              <a:defRPr/>
            </a:pPr>
            <a:endParaRPr lang="en-US" dirty="0" smtClean="0"/>
          </a:p>
          <a:p>
            <a:pPr eaLnBrk="1" hangingPunct="1">
              <a:defRPr/>
            </a:pPr>
            <a:r>
              <a:rPr lang="en-US" dirty="0" smtClean="0"/>
              <a:t>PI: Dr. Katie Linder</a:t>
            </a:r>
          </a:p>
          <a:p>
            <a:pPr eaLnBrk="1" hangingPunct="1">
              <a:defRPr/>
            </a:pPr>
            <a:r>
              <a:rPr lang="en-US" dirty="0" smtClean="0">
                <a:hlinkClick r:id="rId2"/>
              </a:rPr>
              <a:t>kathryn.linder@oregonstate.edu</a:t>
            </a:r>
            <a:endParaRPr lang="en-US" dirty="0" smtClean="0"/>
          </a:p>
          <a:p>
            <a:pPr eaLnBrk="1" hangingPunct="1">
              <a:defRPr/>
            </a:pPr>
            <a:r>
              <a:rPr lang="en-US" dirty="0" smtClean="0"/>
              <a:t>541-737-4629</a:t>
            </a:r>
            <a:endParaRPr dirty="0"/>
          </a:p>
          <a:p>
            <a:pPr eaLnBrk="1" hangingPunct="1">
              <a:defRPr/>
            </a:pPr>
            <a:endParaRPr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idx="1"/>
          </p:nvPr>
        </p:nvSpPr>
        <p:spPr/>
        <p:txBody>
          <a:bodyPr/>
          <a:lstStyle/>
          <a:p>
            <a:r>
              <a:rPr lang="en-US" dirty="0" smtClean="0"/>
              <a:t>A screening question is included to ensure that all students are over the age of 18</a:t>
            </a:r>
          </a:p>
          <a:p>
            <a:endParaRPr lang="en-US" dirty="0"/>
          </a:p>
          <a:p>
            <a:r>
              <a:rPr lang="en-US" dirty="0" smtClean="0"/>
              <a:t>A screening question is included to ensure all institutional respondents are from U.S. institutions</a:t>
            </a:r>
          </a:p>
          <a:p>
            <a:endParaRPr lang="en-US" dirty="0" smtClean="0"/>
          </a:p>
          <a:p>
            <a:endParaRPr lang="en-US" dirty="0"/>
          </a:p>
        </p:txBody>
      </p:sp>
      <p:sp>
        <p:nvSpPr>
          <p:cNvPr id="4" name="Date Placeholder 3"/>
          <p:cNvSpPr>
            <a:spLocks noGrp="1"/>
          </p:cNvSpPr>
          <p:nvPr>
            <p:ph type="dt" sz="half" idx="10"/>
          </p:nvPr>
        </p:nvSpPr>
        <p:spPr/>
        <p:txBody>
          <a:bodyPr/>
          <a:lstStyle/>
          <a:p>
            <a:pPr>
              <a:defRPr/>
            </a:pPr>
            <a:fld id="{4B3ACF3B-F885-C64B-AEDA-D4F9D68BC5B5}" type="datetime4">
              <a:rPr lang="en-US" smtClean="0"/>
              <a:pPr>
                <a:defRPr/>
              </a:pPr>
              <a:t>March 23, 2016</a:t>
            </a:fld>
            <a:endParaRPr lang="en-US"/>
          </a:p>
        </p:txBody>
      </p:sp>
      <p:sp>
        <p:nvSpPr>
          <p:cNvPr id="5" name="Slide Number Placeholder 4"/>
          <p:cNvSpPr>
            <a:spLocks noGrp="1"/>
          </p:cNvSpPr>
          <p:nvPr>
            <p:ph type="sldNum" sz="quarter" idx="11"/>
          </p:nvPr>
        </p:nvSpPr>
        <p:spPr/>
        <p:txBody>
          <a:bodyPr/>
          <a:lstStyle/>
          <a:p>
            <a:pPr>
              <a:defRPr/>
            </a:pPr>
            <a:fld id="{7867E32A-60E5-EC47-9DF0-B30B7B93645C}" type="slidenum">
              <a:rPr lang="en-US" smtClean="0"/>
              <a:pPr>
                <a:defRPr/>
              </a:pPr>
              <a:t>10</a:t>
            </a:fld>
            <a:endParaRPr lang="en-US"/>
          </a:p>
        </p:txBody>
      </p:sp>
      <p:sp>
        <p:nvSpPr>
          <p:cNvPr id="6" name="Footer Placeholder 5"/>
          <p:cNvSpPr>
            <a:spLocks noGrp="1"/>
          </p:cNvSpPr>
          <p:nvPr>
            <p:ph type="ftr" sz="quarter" idx="12"/>
          </p:nvPr>
        </p:nvSpPr>
        <p:spPr/>
        <p:txBody>
          <a:bodyPr/>
          <a:lstStyle/>
          <a:p>
            <a:pPr>
              <a:defRPr/>
            </a:pPr>
            <a:r>
              <a:rPr lang="en-US" smtClean="0"/>
              <a:t>Extended Campus Research Unit</a:t>
            </a:r>
            <a:endParaRPr lang="en-US"/>
          </a:p>
        </p:txBody>
      </p:sp>
    </p:spTree>
    <p:extLst>
      <p:ext uri="{BB962C8B-B14F-4D97-AF65-F5344CB8AC3E}">
        <p14:creationId xmlns:p14="http://schemas.microsoft.com/office/powerpoint/2010/main" val="703900820"/>
      </p:ext>
    </p:extLst>
  </p:cSld>
  <p:clrMapOvr>
    <a:masterClrMapping/>
  </p:clrMapOvr>
  <p:transition xmlns:p14="http://schemas.microsoft.com/office/powerpoint/2010/mai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and Benefits</a:t>
            </a:r>
            <a:endParaRPr lang="en-US" dirty="0"/>
          </a:p>
        </p:txBody>
      </p:sp>
      <p:sp>
        <p:nvSpPr>
          <p:cNvPr id="3" name="Content Placeholder 2"/>
          <p:cNvSpPr>
            <a:spLocks noGrp="1"/>
          </p:cNvSpPr>
          <p:nvPr>
            <p:ph idx="1"/>
          </p:nvPr>
        </p:nvSpPr>
        <p:spPr/>
        <p:txBody>
          <a:bodyPr/>
          <a:lstStyle/>
          <a:p>
            <a:r>
              <a:rPr lang="en-US" dirty="0"/>
              <a:t>Because this study involves web-based research, there is a possibility of a breach of confidentiality.  Data may also continue to exist on backups or server logs beyond the timeframe of the research </a:t>
            </a:r>
            <a:r>
              <a:rPr lang="en-US" dirty="0" smtClean="0"/>
              <a:t>project</a:t>
            </a:r>
            <a:endParaRPr lang="en-US" dirty="0"/>
          </a:p>
          <a:p>
            <a:r>
              <a:rPr lang="en-US" dirty="0"/>
              <a:t>The PI has attempted to minimize risk to the study participants </a:t>
            </a:r>
          </a:p>
          <a:p>
            <a:r>
              <a:rPr lang="en-US" dirty="0"/>
              <a:t>There is a potential that results from this study will contribute to existing research on closed caption and transcript use in institutions of higher education and by college </a:t>
            </a:r>
            <a:r>
              <a:rPr lang="en-US" dirty="0" smtClean="0"/>
              <a:t>students; we anticipate </a:t>
            </a:r>
            <a:r>
              <a:rPr lang="en-US" dirty="0"/>
              <a:t>no direct benefits to the </a:t>
            </a:r>
            <a:r>
              <a:rPr lang="en-US" dirty="0" smtClean="0"/>
              <a:t>participants</a:t>
            </a:r>
            <a:endParaRPr lang="en-US" dirty="0"/>
          </a:p>
          <a:p>
            <a:endParaRPr lang="en-US" dirty="0"/>
          </a:p>
        </p:txBody>
      </p:sp>
      <p:sp>
        <p:nvSpPr>
          <p:cNvPr id="4" name="Date Placeholder 3"/>
          <p:cNvSpPr>
            <a:spLocks noGrp="1"/>
          </p:cNvSpPr>
          <p:nvPr>
            <p:ph type="dt" sz="half" idx="10"/>
          </p:nvPr>
        </p:nvSpPr>
        <p:spPr/>
        <p:txBody>
          <a:bodyPr/>
          <a:lstStyle/>
          <a:p>
            <a:pPr>
              <a:defRPr/>
            </a:pPr>
            <a:fld id="{4B3ACF3B-F885-C64B-AEDA-D4F9D68BC5B5}" type="datetime4">
              <a:rPr lang="en-US" smtClean="0"/>
              <a:pPr>
                <a:defRPr/>
              </a:pPr>
              <a:t>March 23, 2016</a:t>
            </a:fld>
            <a:endParaRPr lang="en-US"/>
          </a:p>
        </p:txBody>
      </p:sp>
      <p:sp>
        <p:nvSpPr>
          <p:cNvPr id="5" name="Slide Number Placeholder 4"/>
          <p:cNvSpPr>
            <a:spLocks noGrp="1"/>
          </p:cNvSpPr>
          <p:nvPr>
            <p:ph type="sldNum" sz="quarter" idx="11"/>
          </p:nvPr>
        </p:nvSpPr>
        <p:spPr/>
        <p:txBody>
          <a:bodyPr/>
          <a:lstStyle/>
          <a:p>
            <a:pPr>
              <a:defRPr/>
            </a:pPr>
            <a:fld id="{7867E32A-60E5-EC47-9DF0-B30B7B93645C}" type="slidenum">
              <a:rPr lang="en-US" smtClean="0"/>
              <a:pPr>
                <a:defRPr/>
              </a:pPr>
              <a:t>11</a:t>
            </a:fld>
            <a:endParaRPr lang="en-US"/>
          </a:p>
        </p:txBody>
      </p:sp>
      <p:sp>
        <p:nvSpPr>
          <p:cNvPr id="6" name="Footer Placeholder 5"/>
          <p:cNvSpPr>
            <a:spLocks noGrp="1"/>
          </p:cNvSpPr>
          <p:nvPr>
            <p:ph type="ftr" sz="quarter" idx="12"/>
          </p:nvPr>
        </p:nvSpPr>
        <p:spPr/>
        <p:txBody>
          <a:bodyPr/>
          <a:lstStyle/>
          <a:p>
            <a:pPr>
              <a:defRPr/>
            </a:pPr>
            <a:r>
              <a:rPr lang="en-US" smtClean="0"/>
              <a:t>Extended Campus Research Unit</a:t>
            </a:r>
            <a:endParaRPr lang="en-US"/>
          </a:p>
        </p:txBody>
      </p:sp>
    </p:spTree>
    <p:extLst>
      <p:ext uri="{BB962C8B-B14F-4D97-AF65-F5344CB8AC3E}">
        <p14:creationId xmlns:p14="http://schemas.microsoft.com/office/powerpoint/2010/main" val="1595237581"/>
      </p:ext>
    </p:extLst>
  </p:cSld>
  <p:clrMapOvr>
    <a:masterClrMapping/>
  </p:clrMapOvr>
  <p:transition xmlns:p14="http://schemas.microsoft.com/office/powerpoint/2010/mai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Incentives</a:t>
            </a:r>
            <a:endParaRPr lang="en-US" dirty="0"/>
          </a:p>
        </p:txBody>
      </p:sp>
      <p:sp>
        <p:nvSpPr>
          <p:cNvPr id="3" name="Content Placeholder 2"/>
          <p:cNvSpPr>
            <a:spLocks noGrp="1"/>
          </p:cNvSpPr>
          <p:nvPr>
            <p:ph idx="1"/>
          </p:nvPr>
        </p:nvSpPr>
        <p:spPr/>
        <p:txBody>
          <a:bodyPr/>
          <a:lstStyle/>
          <a:p>
            <a:r>
              <a:rPr lang="en-US" b="1" dirty="0" smtClean="0"/>
              <a:t>Students</a:t>
            </a:r>
            <a:r>
              <a:rPr lang="en-US" dirty="0" smtClean="0"/>
              <a:t>: fifty </a:t>
            </a:r>
            <a:r>
              <a:rPr lang="en-US" dirty="0"/>
              <a:t>$25 Amazon gift cards will be raffled to participants who elect to share their email address for the purpose of the raffle</a:t>
            </a:r>
            <a:endParaRPr lang="en-US" dirty="0" smtClean="0"/>
          </a:p>
          <a:p>
            <a:r>
              <a:rPr lang="en-US" b="1" dirty="0" smtClean="0"/>
              <a:t>Institutions</a:t>
            </a:r>
            <a:r>
              <a:rPr lang="en-US" dirty="0" smtClean="0"/>
              <a:t>: five </a:t>
            </a:r>
            <a:r>
              <a:rPr lang="en-US" dirty="0"/>
              <a:t>10-hour captioning credits valued by 3Play Media at $1,500 will be raffled to institutional participants who elect to share their email address for the purpose of the </a:t>
            </a:r>
            <a:r>
              <a:rPr lang="en-US" dirty="0" smtClean="0"/>
              <a:t>raffle</a:t>
            </a:r>
          </a:p>
          <a:p>
            <a:endParaRPr lang="en-US" dirty="0"/>
          </a:p>
          <a:p>
            <a:pPr marL="0" indent="0">
              <a:buNone/>
            </a:pPr>
            <a:r>
              <a:rPr lang="en-US" dirty="0" smtClean="0"/>
              <a:t>Institutions will also receive aggregated data from the student survey for their institution when they recruit students for the study</a:t>
            </a:r>
            <a:endParaRPr lang="en-US" dirty="0"/>
          </a:p>
          <a:p>
            <a:pPr marL="0" indent="0">
              <a:buNone/>
            </a:pPr>
            <a:endParaRPr lang="en-US" sz="2000" dirty="0" smtClean="0"/>
          </a:p>
          <a:p>
            <a:endParaRPr lang="en-US" dirty="0"/>
          </a:p>
        </p:txBody>
      </p:sp>
      <p:sp>
        <p:nvSpPr>
          <p:cNvPr id="4" name="Date Placeholder 3"/>
          <p:cNvSpPr>
            <a:spLocks noGrp="1"/>
          </p:cNvSpPr>
          <p:nvPr>
            <p:ph type="dt" sz="half" idx="10"/>
          </p:nvPr>
        </p:nvSpPr>
        <p:spPr/>
        <p:txBody>
          <a:bodyPr/>
          <a:lstStyle/>
          <a:p>
            <a:pPr>
              <a:defRPr/>
            </a:pPr>
            <a:fld id="{4B3ACF3B-F885-C64B-AEDA-D4F9D68BC5B5}" type="datetime4">
              <a:rPr lang="en-US" smtClean="0"/>
              <a:pPr>
                <a:defRPr/>
              </a:pPr>
              <a:t>March 23, 2016</a:t>
            </a:fld>
            <a:endParaRPr lang="en-US"/>
          </a:p>
        </p:txBody>
      </p:sp>
      <p:sp>
        <p:nvSpPr>
          <p:cNvPr id="5" name="Slide Number Placeholder 4"/>
          <p:cNvSpPr>
            <a:spLocks noGrp="1"/>
          </p:cNvSpPr>
          <p:nvPr>
            <p:ph type="sldNum" sz="quarter" idx="11"/>
          </p:nvPr>
        </p:nvSpPr>
        <p:spPr/>
        <p:txBody>
          <a:bodyPr/>
          <a:lstStyle/>
          <a:p>
            <a:pPr>
              <a:defRPr/>
            </a:pPr>
            <a:fld id="{7867E32A-60E5-EC47-9DF0-B30B7B93645C}" type="slidenum">
              <a:rPr lang="en-US" smtClean="0"/>
              <a:pPr>
                <a:defRPr/>
              </a:pPr>
              <a:t>12</a:t>
            </a:fld>
            <a:endParaRPr lang="en-US"/>
          </a:p>
        </p:txBody>
      </p:sp>
      <p:sp>
        <p:nvSpPr>
          <p:cNvPr id="6" name="Footer Placeholder 5"/>
          <p:cNvSpPr>
            <a:spLocks noGrp="1"/>
          </p:cNvSpPr>
          <p:nvPr>
            <p:ph type="ftr" sz="quarter" idx="12"/>
          </p:nvPr>
        </p:nvSpPr>
        <p:spPr/>
        <p:txBody>
          <a:bodyPr/>
          <a:lstStyle/>
          <a:p>
            <a:pPr>
              <a:defRPr/>
            </a:pPr>
            <a:r>
              <a:rPr lang="en-US" smtClean="0"/>
              <a:t>Extended Campus Research Unit</a:t>
            </a:r>
            <a:endParaRPr lang="en-US"/>
          </a:p>
        </p:txBody>
      </p:sp>
    </p:spTree>
    <p:extLst>
      <p:ext uri="{BB962C8B-B14F-4D97-AF65-F5344CB8AC3E}">
        <p14:creationId xmlns:p14="http://schemas.microsoft.com/office/powerpoint/2010/main" val="3679359935"/>
      </p:ext>
    </p:extLst>
  </p:cSld>
  <p:clrMapOvr>
    <a:masterClrMapping/>
  </p:clrMapOvr>
  <p:transition xmlns:p14="http://schemas.microsoft.com/office/powerpoint/2010/mai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Study Logistics</a:t>
            </a:r>
            <a:endParaRPr lang="en-US" dirty="0"/>
          </a:p>
        </p:txBody>
      </p:sp>
      <p:sp>
        <p:nvSpPr>
          <p:cNvPr id="3" name="Content Placeholder 2"/>
          <p:cNvSpPr>
            <a:spLocks noGrp="1"/>
          </p:cNvSpPr>
          <p:nvPr>
            <p:ph idx="1"/>
          </p:nvPr>
        </p:nvSpPr>
        <p:spPr/>
        <p:txBody>
          <a:bodyPr/>
          <a:lstStyle/>
          <a:p>
            <a:r>
              <a:rPr lang="en-US" dirty="0"/>
              <a:t>For institutions that choose to participate in the study, either via the opt-in survey or after completing this webinar, recruitment materials for the student survey will be shared for those institutions to distribute on behalf of OSU and 3Play Media.  </a:t>
            </a:r>
            <a:endParaRPr lang="en-US" dirty="0" smtClean="0"/>
          </a:p>
          <a:p>
            <a:r>
              <a:rPr lang="en-US" dirty="0" smtClean="0"/>
              <a:t>An </a:t>
            </a:r>
            <a:r>
              <a:rPr lang="en-US" dirty="0"/>
              <a:t>institutional survey link will also be shared with the institutions so that an institutional representative can complete the survey.</a:t>
            </a:r>
          </a:p>
          <a:p>
            <a:r>
              <a:rPr lang="en-US" dirty="0"/>
              <a:t>Reminder emails will be sent to institutions taking part in the study at regular intervals until the data collection period ends.</a:t>
            </a:r>
          </a:p>
          <a:p>
            <a:endParaRPr lang="en-US" dirty="0"/>
          </a:p>
        </p:txBody>
      </p:sp>
      <p:sp>
        <p:nvSpPr>
          <p:cNvPr id="4" name="Date Placeholder 3"/>
          <p:cNvSpPr>
            <a:spLocks noGrp="1"/>
          </p:cNvSpPr>
          <p:nvPr>
            <p:ph type="dt" sz="half" idx="10"/>
          </p:nvPr>
        </p:nvSpPr>
        <p:spPr/>
        <p:txBody>
          <a:bodyPr/>
          <a:lstStyle/>
          <a:p>
            <a:pPr>
              <a:defRPr/>
            </a:pPr>
            <a:fld id="{4B3ACF3B-F885-C64B-AEDA-D4F9D68BC5B5}" type="datetime4">
              <a:rPr lang="en-US" smtClean="0"/>
              <a:pPr>
                <a:defRPr/>
              </a:pPr>
              <a:t>March 23, 2016</a:t>
            </a:fld>
            <a:endParaRPr lang="en-US"/>
          </a:p>
        </p:txBody>
      </p:sp>
      <p:sp>
        <p:nvSpPr>
          <p:cNvPr id="5" name="Slide Number Placeholder 4"/>
          <p:cNvSpPr>
            <a:spLocks noGrp="1"/>
          </p:cNvSpPr>
          <p:nvPr>
            <p:ph type="sldNum" sz="quarter" idx="11"/>
          </p:nvPr>
        </p:nvSpPr>
        <p:spPr/>
        <p:txBody>
          <a:bodyPr/>
          <a:lstStyle/>
          <a:p>
            <a:pPr>
              <a:defRPr/>
            </a:pPr>
            <a:fld id="{7867E32A-60E5-EC47-9DF0-B30B7B93645C}" type="slidenum">
              <a:rPr lang="en-US" smtClean="0"/>
              <a:pPr>
                <a:defRPr/>
              </a:pPr>
              <a:t>13</a:t>
            </a:fld>
            <a:endParaRPr lang="en-US"/>
          </a:p>
        </p:txBody>
      </p:sp>
      <p:sp>
        <p:nvSpPr>
          <p:cNvPr id="6" name="Footer Placeholder 5"/>
          <p:cNvSpPr>
            <a:spLocks noGrp="1"/>
          </p:cNvSpPr>
          <p:nvPr>
            <p:ph type="ftr" sz="quarter" idx="12"/>
          </p:nvPr>
        </p:nvSpPr>
        <p:spPr/>
        <p:txBody>
          <a:bodyPr/>
          <a:lstStyle/>
          <a:p>
            <a:pPr>
              <a:defRPr/>
            </a:pPr>
            <a:r>
              <a:rPr lang="en-US" smtClean="0"/>
              <a:t>Extended Campus Research Unit</a:t>
            </a:r>
            <a:endParaRPr lang="en-US"/>
          </a:p>
        </p:txBody>
      </p:sp>
    </p:spTree>
    <p:extLst>
      <p:ext uri="{BB962C8B-B14F-4D97-AF65-F5344CB8AC3E}">
        <p14:creationId xmlns:p14="http://schemas.microsoft.com/office/powerpoint/2010/main" val="2448939210"/>
      </p:ext>
    </p:extLst>
  </p:cSld>
  <p:clrMapOvr>
    <a:masterClrMapping/>
  </p:clrMapOvr>
  <p:transition xmlns:p14="http://schemas.microsoft.com/office/powerpoint/2010/mai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a:t>Institutions who complete the opt-in survey will be contacted within one week to receive the link to the institutional survey and further instructions regarding student </a:t>
            </a:r>
            <a:r>
              <a:rPr lang="en-US" dirty="0" smtClean="0"/>
              <a:t>recruitment  </a:t>
            </a:r>
          </a:p>
          <a:p>
            <a:r>
              <a:rPr lang="en-US" dirty="0" smtClean="0"/>
              <a:t>The </a:t>
            </a:r>
            <a:r>
              <a:rPr lang="en-US" dirty="0"/>
              <a:t>student recruitment period should take between two and three weeks and will involve sending out three emails to students regarding the </a:t>
            </a:r>
            <a:r>
              <a:rPr lang="en-US" dirty="0" smtClean="0"/>
              <a:t>survey</a:t>
            </a:r>
          </a:p>
          <a:p>
            <a:r>
              <a:rPr lang="en-US" dirty="0" smtClean="0"/>
              <a:t>The </a:t>
            </a:r>
            <a:r>
              <a:rPr lang="en-US" dirty="0"/>
              <a:t>institutional survey should be completed within three weeks of </a:t>
            </a:r>
            <a:r>
              <a:rPr lang="en-US" dirty="0" smtClean="0"/>
              <a:t>receipt</a:t>
            </a:r>
          </a:p>
          <a:p>
            <a:r>
              <a:rPr lang="en-US" dirty="0" smtClean="0"/>
              <a:t>Reminder </a:t>
            </a:r>
            <a:r>
              <a:rPr lang="en-US" dirty="0"/>
              <a:t>emails for both surveys will be sent to the administrators identified as key contacts on the opt-in </a:t>
            </a:r>
            <a:r>
              <a:rPr lang="en-US" dirty="0" smtClean="0"/>
              <a:t>survey</a:t>
            </a:r>
            <a:endParaRPr lang="en-US" dirty="0"/>
          </a:p>
        </p:txBody>
      </p:sp>
      <p:sp>
        <p:nvSpPr>
          <p:cNvPr id="4" name="Date Placeholder 3"/>
          <p:cNvSpPr>
            <a:spLocks noGrp="1"/>
          </p:cNvSpPr>
          <p:nvPr>
            <p:ph type="dt" sz="half" idx="10"/>
          </p:nvPr>
        </p:nvSpPr>
        <p:spPr/>
        <p:txBody>
          <a:bodyPr/>
          <a:lstStyle/>
          <a:p>
            <a:pPr>
              <a:defRPr/>
            </a:pPr>
            <a:fld id="{4B3ACF3B-F885-C64B-AEDA-D4F9D68BC5B5}" type="datetime4">
              <a:rPr lang="en-US" smtClean="0"/>
              <a:pPr>
                <a:defRPr/>
              </a:pPr>
              <a:t>March 23, 2016</a:t>
            </a:fld>
            <a:endParaRPr lang="en-US"/>
          </a:p>
        </p:txBody>
      </p:sp>
      <p:sp>
        <p:nvSpPr>
          <p:cNvPr id="5" name="Slide Number Placeholder 4"/>
          <p:cNvSpPr>
            <a:spLocks noGrp="1"/>
          </p:cNvSpPr>
          <p:nvPr>
            <p:ph type="sldNum" sz="quarter" idx="11"/>
          </p:nvPr>
        </p:nvSpPr>
        <p:spPr/>
        <p:txBody>
          <a:bodyPr/>
          <a:lstStyle/>
          <a:p>
            <a:pPr>
              <a:defRPr/>
            </a:pPr>
            <a:fld id="{7867E32A-60E5-EC47-9DF0-B30B7B93645C}" type="slidenum">
              <a:rPr lang="en-US" smtClean="0"/>
              <a:pPr>
                <a:defRPr/>
              </a:pPr>
              <a:t>14</a:t>
            </a:fld>
            <a:endParaRPr lang="en-US"/>
          </a:p>
        </p:txBody>
      </p:sp>
      <p:sp>
        <p:nvSpPr>
          <p:cNvPr id="6" name="Footer Placeholder 5"/>
          <p:cNvSpPr>
            <a:spLocks noGrp="1"/>
          </p:cNvSpPr>
          <p:nvPr>
            <p:ph type="ftr" sz="quarter" idx="12"/>
          </p:nvPr>
        </p:nvSpPr>
        <p:spPr/>
        <p:txBody>
          <a:bodyPr/>
          <a:lstStyle/>
          <a:p>
            <a:pPr>
              <a:defRPr/>
            </a:pPr>
            <a:r>
              <a:rPr lang="en-US" smtClean="0"/>
              <a:t>Extended Campus Research Unit</a:t>
            </a:r>
            <a:endParaRPr lang="en-US"/>
          </a:p>
        </p:txBody>
      </p:sp>
    </p:spTree>
    <p:extLst>
      <p:ext uri="{BB962C8B-B14F-4D97-AF65-F5344CB8AC3E}">
        <p14:creationId xmlns:p14="http://schemas.microsoft.com/office/powerpoint/2010/main" val="3062475012"/>
      </p:ext>
    </p:extLst>
  </p:cSld>
  <p:clrMapOvr>
    <a:masterClrMapping/>
  </p:clrMapOvr>
  <p:transition xmlns:p14="http://schemas.microsoft.com/office/powerpoint/2010/mai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Outcomes</a:t>
            </a:r>
            <a:endParaRPr lang="en-US" dirty="0"/>
          </a:p>
        </p:txBody>
      </p:sp>
      <p:sp>
        <p:nvSpPr>
          <p:cNvPr id="3" name="Content Placeholder 2"/>
          <p:cNvSpPr>
            <a:spLocks noGrp="1"/>
          </p:cNvSpPr>
          <p:nvPr>
            <p:ph idx="1"/>
          </p:nvPr>
        </p:nvSpPr>
        <p:spPr/>
        <p:txBody>
          <a:bodyPr/>
          <a:lstStyle/>
          <a:p>
            <a:r>
              <a:rPr lang="en-US" dirty="0"/>
              <a:t>Two reports will be created for this project: one regarding data from the student survey and one regarding data from the institutional </a:t>
            </a:r>
            <a:r>
              <a:rPr lang="en-US" dirty="0" smtClean="0"/>
              <a:t>survey </a:t>
            </a:r>
          </a:p>
          <a:p>
            <a:r>
              <a:rPr lang="en-US" dirty="0" smtClean="0"/>
              <a:t>3Play </a:t>
            </a:r>
            <a:r>
              <a:rPr lang="en-US" dirty="0"/>
              <a:t>Media will </a:t>
            </a:r>
            <a:r>
              <a:rPr lang="en-US" dirty="0" smtClean="0"/>
              <a:t>host </a:t>
            </a:r>
            <a:r>
              <a:rPr lang="en-US" dirty="0"/>
              <a:t>four webinars collaboratively with OSU to share the results of this </a:t>
            </a:r>
            <a:r>
              <a:rPr lang="en-US" dirty="0" smtClean="0"/>
              <a:t>study</a:t>
            </a:r>
          </a:p>
          <a:p>
            <a:r>
              <a:rPr lang="en-US" dirty="0" smtClean="0"/>
              <a:t>Additional </a:t>
            </a:r>
            <a:r>
              <a:rPr lang="en-US" dirty="0"/>
              <a:t>publications or presentations may also result from the </a:t>
            </a:r>
            <a:r>
              <a:rPr lang="en-US" dirty="0" smtClean="0"/>
              <a:t>study</a:t>
            </a:r>
            <a:endParaRPr lang="en-US" dirty="0"/>
          </a:p>
          <a:p>
            <a:r>
              <a:rPr lang="en-US" dirty="0"/>
              <a:t>Survey participants will have the opportunity to provide contact information if they want to be notified when outcomes of the project are available (reports, webinars, or other publications</a:t>
            </a:r>
            <a:r>
              <a:rPr lang="en-US" dirty="0" smtClean="0"/>
              <a:t>)</a:t>
            </a:r>
            <a:endParaRPr lang="en-US" dirty="0"/>
          </a:p>
          <a:p>
            <a:endParaRPr lang="en-US" dirty="0"/>
          </a:p>
        </p:txBody>
      </p:sp>
      <p:sp>
        <p:nvSpPr>
          <p:cNvPr id="4" name="Date Placeholder 3"/>
          <p:cNvSpPr>
            <a:spLocks noGrp="1"/>
          </p:cNvSpPr>
          <p:nvPr>
            <p:ph type="dt" sz="half" idx="10"/>
          </p:nvPr>
        </p:nvSpPr>
        <p:spPr/>
        <p:txBody>
          <a:bodyPr/>
          <a:lstStyle/>
          <a:p>
            <a:pPr>
              <a:defRPr/>
            </a:pPr>
            <a:fld id="{4B3ACF3B-F885-C64B-AEDA-D4F9D68BC5B5}" type="datetime4">
              <a:rPr lang="en-US" smtClean="0"/>
              <a:pPr>
                <a:defRPr/>
              </a:pPr>
              <a:t>March 23, 2016</a:t>
            </a:fld>
            <a:endParaRPr lang="en-US"/>
          </a:p>
        </p:txBody>
      </p:sp>
      <p:sp>
        <p:nvSpPr>
          <p:cNvPr id="5" name="Slide Number Placeholder 4"/>
          <p:cNvSpPr>
            <a:spLocks noGrp="1"/>
          </p:cNvSpPr>
          <p:nvPr>
            <p:ph type="sldNum" sz="quarter" idx="11"/>
          </p:nvPr>
        </p:nvSpPr>
        <p:spPr/>
        <p:txBody>
          <a:bodyPr/>
          <a:lstStyle/>
          <a:p>
            <a:pPr>
              <a:defRPr/>
            </a:pPr>
            <a:fld id="{7867E32A-60E5-EC47-9DF0-B30B7B93645C}" type="slidenum">
              <a:rPr lang="en-US" smtClean="0"/>
              <a:pPr>
                <a:defRPr/>
              </a:pPr>
              <a:t>15</a:t>
            </a:fld>
            <a:endParaRPr lang="en-US"/>
          </a:p>
        </p:txBody>
      </p:sp>
      <p:sp>
        <p:nvSpPr>
          <p:cNvPr id="6" name="Footer Placeholder 5"/>
          <p:cNvSpPr>
            <a:spLocks noGrp="1"/>
          </p:cNvSpPr>
          <p:nvPr>
            <p:ph type="ftr" sz="quarter" idx="12"/>
          </p:nvPr>
        </p:nvSpPr>
        <p:spPr/>
        <p:txBody>
          <a:bodyPr/>
          <a:lstStyle/>
          <a:p>
            <a:pPr>
              <a:defRPr/>
            </a:pPr>
            <a:r>
              <a:rPr lang="en-US" smtClean="0"/>
              <a:t>Extended Campus Research Unit</a:t>
            </a:r>
            <a:endParaRPr lang="en-US"/>
          </a:p>
        </p:txBody>
      </p:sp>
    </p:spTree>
    <p:extLst>
      <p:ext uri="{BB962C8B-B14F-4D97-AF65-F5344CB8AC3E}">
        <p14:creationId xmlns:p14="http://schemas.microsoft.com/office/powerpoint/2010/main" val="3186930867"/>
      </p:ext>
    </p:extLst>
  </p:cSld>
  <p:clrMapOvr>
    <a:masterClrMapping/>
  </p:clrMapOvr>
  <p:transition xmlns:p14="http://schemas.microsoft.com/office/powerpoint/2010/mai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4625" y="2728442"/>
            <a:ext cx="2696811" cy="685800"/>
          </a:xfrm>
        </p:spPr>
        <p:txBody>
          <a:bodyPr/>
          <a:lstStyle/>
          <a:p>
            <a:pPr algn="ctr"/>
            <a:r>
              <a:rPr lang="en-US" sz="6600" dirty="0" smtClean="0"/>
              <a:t>Q &amp; A</a:t>
            </a:r>
            <a:endParaRPr lang="en-US" sz="6600" dirty="0"/>
          </a:p>
        </p:txBody>
      </p:sp>
      <p:sp>
        <p:nvSpPr>
          <p:cNvPr id="4" name="Date Placeholder 3"/>
          <p:cNvSpPr>
            <a:spLocks noGrp="1"/>
          </p:cNvSpPr>
          <p:nvPr>
            <p:ph type="dt" sz="half" idx="10"/>
          </p:nvPr>
        </p:nvSpPr>
        <p:spPr/>
        <p:txBody>
          <a:bodyPr/>
          <a:lstStyle/>
          <a:p>
            <a:pPr>
              <a:defRPr/>
            </a:pPr>
            <a:fld id="{4B3ACF3B-F885-C64B-AEDA-D4F9D68BC5B5}" type="datetime4">
              <a:rPr lang="en-US" smtClean="0"/>
              <a:pPr>
                <a:defRPr/>
              </a:pPr>
              <a:t>March 23, 2016</a:t>
            </a:fld>
            <a:endParaRPr lang="en-US"/>
          </a:p>
        </p:txBody>
      </p:sp>
      <p:sp>
        <p:nvSpPr>
          <p:cNvPr id="5" name="Slide Number Placeholder 4"/>
          <p:cNvSpPr>
            <a:spLocks noGrp="1"/>
          </p:cNvSpPr>
          <p:nvPr>
            <p:ph type="sldNum" sz="quarter" idx="11"/>
          </p:nvPr>
        </p:nvSpPr>
        <p:spPr/>
        <p:txBody>
          <a:bodyPr/>
          <a:lstStyle/>
          <a:p>
            <a:pPr>
              <a:defRPr/>
            </a:pPr>
            <a:fld id="{7867E32A-60E5-EC47-9DF0-B30B7B93645C}" type="slidenum">
              <a:rPr lang="en-US" smtClean="0"/>
              <a:pPr>
                <a:defRPr/>
              </a:pPr>
              <a:t>16</a:t>
            </a:fld>
            <a:endParaRPr lang="en-US"/>
          </a:p>
        </p:txBody>
      </p:sp>
      <p:sp>
        <p:nvSpPr>
          <p:cNvPr id="6" name="Footer Placeholder 5"/>
          <p:cNvSpPr>
            <a:spLocks noGrp="1"/>
          </p:cNvSpPr>
          <p:nvPr>
            <p:ph type="ftr" sz="quarter" idx="12"/>
          </p:nvPr>
        </p:nvSpPr>
        <p:spPr/>
        <p:txBody>
          <a:bodyPr/>
          <a:lstStyle/>
          <a:p>
            <a:pPr>
              <a:defRPr/>
            </a:pPr>
            <a:r>
              <a:rPr lang="en-US" smtClean="0"/>
              <a:t>Extended Campus Research Unit</a:t>
            </a:r>
            <a:endParaRPr lang="en-US"/>
          </a:p>
        </p:txBody>
      </p:sp>
    </p:spTree>
    <p:extLst>
      <p:ext uri="{BB962C8B-B14F-4D97-AF65-F5344CB8AC3E}">
        <p14:creationId xmlns:p14="http://schemas.microsoft.com/office/powerpoint/2010/main" val="2238146244"/>
      </p:ext>
    </p:extLst>
  </p:cSld>
  <p:clrMapOvr>
    <a:masterClrMapping/>
  </p:clrMapOvr>
  <p:transition xmlns:p14="http://schemas.microsoft.com/office/powerpoint/2010/mai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&amp; Opt-In Link	</a:t>
            </a:r>
            <a:endParaRPr lang="en-US" dirty="0"/>
          </a:p>
        </p:txBody>
      </p:sp>
      <p:sp>
        <p:nvSpPr>
          <p:cNvPr id="3" name="Content Placeholder 2"/>
          <p:cNvSpPr>
            <a:spLocks noGrp="1"/>
          </p:cNvSpPr>
          <p:nvPr>
            <p:ph idx="1"/>
          </p:nvPr>
        </p:nvSpPr>
        <p:spPr/>
        <p:txBody>
          <a:bodyPr/>
          <a:lstStyle/>
          <a:p>
            <a:pPr marL="0" indent="0">
              <a:buNone/>
            </a:pPr>
            <a:r>
              <a:rPr lang="en-US" dirty="0" smtClean="0"/>
              <a:t>PI: Dr. Katie Linder, Research Director, </a:t>
            </a:r>
            <a:r>
              <a:rPr lang="en-US" dirty="0" err="1" smtClean="0"/>
              <a:t>Ecampus</a:t>
            </a:r>
            <a:r>
              <a:rPr lang="en-US" dirty="0" smtClean="0"/>
              <a:t> Research Unit, Oregon State University</a:t>
            </a:r>
          </a:p>
          <a:p>
            <a:pPr marL="0" indent="0">
              <a:buNone/>
            </a:pPr>
            <a:endParaRPr lang="en-US" dirty="0"/>
          </a:p>
          <a:p>
            <a:pPr marL="0" indent="0">
              <a:buNone/>
            </a:pPr>
            <a:r>
              <a:rPr lang="en-US" dirty="0" smtClean="0"/>
              <a:t>Email</a:t>
            </a:r>
            <a:r>
              <a:rPr lang="en-US" dirty="0"/>
              <a:t>: </a:t>
            </a:r>
            <a:r>
              <a:rPr lang="en-US" u="sng" dirty="0">
                <a:hlinkClick r:id="rId2"/>
              </a:rPr>
              <a:t>kathryn.linder@oregonstate.edu</a:t>
            </a:r>
            <a:endParaRPr lang="en-US" dirty="0"/>
          </a:p>
          <a:p>
            <a:pPr marL="0" indent="0">
              <a:buNone/>
            </a:pPr>
            <a:endParaRPr lang="en-US" dirty="0" smtClean="0"/>
          </a:p>
          <a:p>
            <a:pPr marL="0" indent="0">
              <a:buNone/>
            </a:pPr>
            <a:r>
              <a:rPr lang="en-US" dirty="0" smtClean="0"/>
              <a:t>Phone</a:t>
            </a:r>
            <a:r>
              <a:rPr lang="en-US" dirty="0"/>
              <a:t>: 541-737-4629</a:t>
            </a:r>
          </a:p>
          <a:p>
            <a:endParaRPr lang="en-US" dirty="0" smtClean="0"/>
          </a:p>
          <a:p>
            <a:pPr marL="0" lvl="0" indent="0">
              <a:buNone/>
            </a:pPr>
            <a:r>
              <a:rPr lang="en-US" dirty="0" smtClean="0"/>
              <a:t>Opt-In Survey Link</a:t>
            </a:r>
            <a:r>
              <a:rPr lang="en-US" dirty="0" smtClean="0"/>
              <a:t>: </a:t>
            </a:r>
            <a:r>
              <a:rPr lang="en-US" dirty="0">
                <a:hlinkClick r:id="rId3"/>
              </a:rPr>
              <a:t>http://oregonstate.qualtrics.com</a:t>
            </a:r>
            <a:r>
              <a:rPr lang="en-US">
                <a:hlinkClick r:id="rId3"/>
              </a:rPr>
              <a:t>/SE/?SID=SV_4MUaroFCSopphMV</a:t>
            </a:r>
            <a:endParaRPr lang="en-US" dirty="0"/>
          </a:p>
        </p:txBody>
      </p:sp>
      <p:sp>
        <p:nvSpPr>
          <p:cNvPr id="4" name="Date Placeholder 3"/>
          <p:cNvSpPr>
            <a:spLocks noGrp="1"/>
          </p:cNvSpPr>
          <p:nvPr>
            <p:ph type="dt" sz="half" idx="10"/>
          </p:nvPr>
        </p:nvSpPr>
        <p:spPr/>
        <p:txBody>
          <a:bodyPr/>
          <a:lstStyle/>
          <a:p>
            <a:pPr>
              <a:defRPr/>
            </a:pPr>
            <a:fld id="{4B3ACF3B-F885-C64B-AEDA-D4F9D68BC5B5}" type="datetime4">
              <a:rPr lang="en-US" smtClean="0"/>
              <a:pPr>
                <a:defRPr/>
              </a:pPr>
              <a:t>March 23, 2016</a:t>
            </a:fld>
            <a:endParaRPr lang="en-US"/>
          </a:p>
        </p:txBody>
      </p:sp>
      <p:sp>
        <p:nvSpPr>
          <p:cNvPr id="5" name="Slide Number Placeholder 4"/>
          <p:cNvSpPr>
            <a:spLocks noGrp="1"/>
          </p:cNvSpPr>
          <p:nvPr>
            <p:ph type="sldNum" sz="quarter" idx="11"/>
          </p:nvPr>
        </p:nvSpPr>
        <p:spPr/>
        <p:txBody>
          <a:bodyPr/>
          <a:lstStyle/>
          <a:p>
            <a:pPr>
              <a:defRPr/>
            </a:pPr>
            <a:fld id="{7867E32A-60E5-EC47-9DF0-B30B7B93645C}" type="slidenum">
              <a:rPr lang="en-US" smtClean="0"/>
              <a:pPr>
                <a:defRPr/>
              </a:pPr>
              <a:t>17</a:t>
            </a:fld>
            <a:endParaRPr lang="en-US"/>
          </a:p>
        </p:txBody>
      </p:sp>
      <p:sp>
        <p:nvSpPr>
          <p:cNvPr id="6" name="Footer Placeholder 5"/>
          <p:cNvSpPr>
            <a:spLocks noGrp="1"/>
          </p:cNvSpPr>
          <p:nvPr>
            <p:ph type="ftr" sz="quarter" idx="12"/>
          </p:nvPr>
        </p:nvSpPr>
        <p:spPr/>
        <p:txBody>
          <a:bodyPr/>
          <a:lstStyle/>
          <a:p>
            <a:pPr>
              <a:defRPr/>
            </a:pPr>
            <a:r>
              <a:rPr lang="en-US" smtClean="0"/>
              <a:t>Extended Campus Research Unit</a:t>
            </a:r>
            <a:endParaRPr lang="en-US"/>
          </a:p>
        </p:txBody>
      </p:sp>
    </p:spTree>
    <p:extLst>
      <p:ext uri="{BB962C8B-B14F-4D97-AF65-F5344CB8AC3E}">
        <p14:creationId xmlns:p14="http://schemas.microsoft.com/office/powerpoint/2010/main" val="3240718592"/>
      </p:ext>
    </p:extLst>
  </p:cSld>
  <p:clrMapOvr>
    <a:masterClrMapping/>
  </p:clrMapOvr>
  <p:transition xmlns:p14="http://schemas.microsoft.com/office/powerpoint/2010/mai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197916"/>
            <a:ext cx="8229600" cy="945084"/>
          </a:xfrm>
        </p:spPr>
        <p:txBody>
          <a:bodyPr/>
          <a:lstStyle/>
          <a:p>
            <a:pPr eaLnBrk="1" hangingPunct="1"/>
            <a:r>
              <a:rPr dirty="0">
                <a:latin typeface="Verdana" charset="0"/>
                <a:ea typeface="ＭＳ Ｐゴシック" charset="0"/>
                <a:cs typeface="Verdana" charset="0"/>
              </a:rPr>
              <a:t>Session Objectives</a:t>
            </a:r>
          </a:p>
        </p:txBody>
      </p:sp>
      <p:sp>
        <p:nvSpPr>
          <p:cNvPr id="2" name="Content Placeholder 1"/>
          <p:cNvSpPr>
            <a:spLocks noGrp="1"/>
          </p:cNvSpPr>
          <p:nvPr>
            <p:ph idx="1"/>
          </p:nvPr>
        </p:nvSpPr>
        <p:spPr>
          <a:xfrm>
            <a:off x="457200" y="1143000"/>
            <a:ext cx="8229600" cy="4992400"/>
          </a:xfrm>
        </p:spPr>
        <p:txBody>
          <a:bodyPr/>
          <a:lstStyle/>
          <a:p>
            <a:pPr marL="342900" indent="-342900">
              <a:buFont typeface="+mj-lt"/>
              <a:buAutoNum type="arabicPeriod"/>
              <a:defRPr/>
            </a:pPr>
            <a:r>
              <a:rPr lang="en-US" sz="2000" dirty="0"/>
              <a:t>Welcome and Logistics</a:t>
            </a:r>
          </a:p>
          <a:p>
            <a:pPr marL="342900" indent="-342900">
              <a:buFont typeface="+mj-lt"/>
              <a:buAutoNum type="arabicPeriod"/>
              <a:defRPr/>
            </a:pPr>
            <a:endParaRPr lang="en-US" sz="2000" dirty="0"/>
          </a:p>
          <a:p>
            <a:pPr marL="342900" indent="-342900">
              <a:buFont typeface="+mj-lt"/>
              <a:buAutoNum type="arabicPeriod"/>
              <a:defRPr/>
            </a:pPr>
            <a:r>
              <a:rPr lang="en-US" sz="2000" dirty="0"/>
              <a:t>Share information about the closed captioning research study </a:t>
            </a:r>
            <a:r>
              <a:rPr lang="en-US" sz="2000" dirty="0" smtClean="0"/>
              <a:t>(including </a:t>
            </a:r>
            <a:r>
              <a:rPr lang="en-US" sz="2000" dirty="0"/>
              <a:t>the research questions, the recruitment strategy, the survey design, eligibility requirements, study risks and benefits, and the study </a:t>
            </a:r>
            <a:r>
              <a:rPr lang="en-US" sz="2000" dirty="0" smtClean="0"/>
              <a:t>incentives)</a:t>
            </a:r>
            <a:endParaRPr lang="en-US" sz="2000" dirty="0"/>
          </a:p>
          <a:p>
            <a:pPr marL="342900" indent="-342900">
              <a:buFont typeface="+mj-lt"/>
              <a:buAutoNum type="arabicPeriod"/>
              <a:defRPr/>
            </a:pPr>
            <a:endParaRPr lang="en-US" sz="2000" dirty="0"/>
          </a:p>
          <a:p>
            <a:pPr marL="342900" indent="-342900">
              <a:buFont typeface="+mj-lt"/>
              <a:buAutoNum type="arabicPeriod"/>
              <a:defRPr/>
            </a:pPr>
            <a:r>
              <a:rPr lang="en-US" sz="2000" dirty="0"/>
              <a:t>Explain the logistics and timeline for survey completion for institutions and students</a:t>
            </a:r>
          </a:p>
          <a:p>
            <a:pPr marL="342900" indent="-342900">
              <a:buFont typeface="+mj-lt"/>
              <a:buAutoNum type="arabicPeriod"/>
              <a:defRPr/>
            </a:pPr>
            <a:endParaRPr lang="en-US" sz="2000" dirty="0"/>
          </a:p>
          <a:p>
            <a:pPr marL="342900" indent="-342900">
              <a:buFont typeface="+mj-lt"/>
              <a:buAutoNum type="arabicPeriod"/>
              <a:defRPr/>
            </a:pPr>
            <a:r>
              <a:rPr lang="en-US" sz="2000" dirty="0"/>
              <a:t>Explain the outcomes of the project and how participants can access reports being created from the data</a:t>
            </a:r>
          </a:p>
          <a:p>
            <a:pPr marL="342900" indent="-342900">
              <a:buFont typeface="+mj-lt"/>
              <a:buAutoNum type="arabicPeriod"/>
              <a:defRPr/>
            </a:pPr>
            <a:endParaRPr lang="en-US" sz="2000" dirty="0"/>
          </a:p>
          <a:p>
            <a:pPr marL="342900" indent="-342900">
              <a:buFont typeface="+mj-lt"/>
              <a:buAutoNum type="arabicPeriod"/>
              <a:defRPr/>
            </a:pPr>
            <a:r>
              <a:rPr lang="en-US" sz="2000" dirty="0"/>
              <a:t>Answer any questions from participants </a:t>
            </a:r>
          </a:p>
          <a:p>
            <a:endParaRPr lang="en-US" dirty="0"/>
          </a:p>
        </p:txBody>
      </p:sp>
      <p:sp>
        <p:nvSpPr>
          <p:cNvPr id="5" name="Slide Number Placeholder 4"/>
          <p:cNvSpPr>
            <a:spLocks noGrp="1"/>
          </p:cNvSpPr>
          <p:nvPr>
            <p:ph type="sldNum" sz="quarter" idx="11"/>
          </p:nvPr>
        </p:nvSpPr>
        <p:spPr/>
        <p:txBody>
          <a:bodyPr/>
          <a:lstStyle/>
          <a:p>
            <a:pPr>
              <a:defRPr/>
            </a:pPr>
            <a:fld id="{38AD9F64-41C1-3249-999D-94BD8E1B5409}" type="slidenum">
              <a:rPr lang="en-US" smtClean="0"/>
              <a:pPr>
                <a:defRPr/>
              </a:pPr>
              <a:t>2</a:t>
            </a:fld>
            <a:endParaRPr lang="en-US"/>
          </a:p>
        </p:txBody>
      </p:sp>
      <p:sp>
        <p:nvSpPr>
          <p:cNvPr id="6" name="Footer Placeholder 5"/>
          <p:cNvSpPr>
            <a:spLocks noGrp="1"/>
          </p:cNvSpPr>
          <p:nvPr>
            <p:ph type="ftr" sz="quarter" idx="12"/>
          </p:nvPr>
        </p:nvSpPr>
        <p:spPr/>
        <p:txBody>
          <a:bodyPr/>
          <a:lstStyle/>
          <a:p>
            <a:pPr>
              <a:defRPr/>
            </a:pPr>
            <a:r>
              <a:rPr lang="en-US" dirty="0" err="1" smtClean="0"/>
              <a:t>Ecampus</a:t>
            </a:r>
            <a:r>
              <a:rPr lang="en-US" dirty="0" smtClean="0"/>
              <a:t> Research </a:t>
            </a:r>
            <a:r>
              <a:rPr lang="en-US" dirty="0"/>
              <a:t>Unit</a:t>
            </a:r>
          </a:p>
        </p:txBody>
      </p:sp>
    </p:spTree>
  </p:cSld>
  <p:clrMapOvr>
    <a:masterClrMapping/>
  </p:clrMapOvr>
  <p:transition xmlns:p14="http://schemas.microsoft.com/office/powerpoint/2010/mai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the Study</a:t>
            </a:r>
            <a:endParaRPr lang="en-US" dirty="0"/>
          </a:p>
        </p:txBody>
      </p:sp>
      <p:sp>
        <p:nvSpPr>
          <p:cNvPr id="3" name="Content Placeholder 2"/>
          <p:cNvSpPr>
            <a:spLocks noGrp="1"/>
          </p:cNvSpPr>
          <p:nvPr>
            <p:ph idx="1"/>
          </p:nvPr>
        </p:nvSpPr>
        <p:spPr/>
        <p:txBody>
          <a:bodyPr/>
          <a:lstStyle/>
          <a:p>
            <a:r>
              <a:rPr lang="en-US" dirty="0" smtClean="0"/>
              <a:t>How did this study come to be?</a:t>
            </a:r>
          </a:p>
          <a:p>
            <a:endParaRPr lang="en-US" dirty="0" smtClean="0"/>
          </a:p>
          <a:p>
            <a:r>
              <a:rPr lang="en-US" dirty="0" smtClean="0"/>
              <a:t>What are the roles of 3Play Media and the OSU </a:t>
            </a:r>
            <a:r>
              <a:rPr lang="en-US" dirty="0" err="1" smtClean="0"/>
              <a:t>Ecampus</a:t>
            </a:r>
            <a:r>
              <a:rPr lang="en-US" dirty="0" smtClean="0"/>
              <a:t> Research Unit in the study?</a:t>
            </a:r>
          </a:p>
          <a:p>
            <a:endParaRPr lang="en-US" dirty="0"/>
          </a:p>
          <a:p>
            <a:r>
              <a:rPr lang="en-US" dirty="0" smtClean="0"/>
              <a:t>Study Research Questions</a:t>
            </a:r>
          </a:p>
          <a:p>
            <a:pPr lvl="1"/>
            <a:endParaRPr lang="en-US" dirty="0"/>
          </a:p>
        </p:txBody>
      </p:sp>
      <p:sp>
        <p:nvSpPr>
          <p:cNvPr id="4" name="Date Placeholder 3"/>
          <p:cNvSpPr>
            <a:spLocks noGrp="1"/>
          </p:cNvSpPr>
          <p:nvPr>
            <p:ph type="dt" sz="half" idx="10"/>
          </p:nvPr>
        </p:nvSpPr>
        <p:spPr/>
        <p:txBody>
          <a:bodyPr/>
          <a:lstStyle/>
          <a:p>
            <a:pPr>
              <a:defRPr/>
            </a:pPr>
            <a:fld id="{4B3ACF3B-F885-C64B-AEDA-D4F9D68BC5B5}" type="datetime4">
              <a:rPr lang="en-US" smtClean="0"/>
              <a:pPr>
                <a:defRPr/>
              </a:pPr>
              <a:t>March 23, 2016</a:t>
            </a:fld>
            <a:endParaRPr lang="en-US"/>
          </a:p>
        </p:txBody>
      </p:sp>
      <p:sp>
        <p:nvSpPr>
          <p:cNvPr id="5" name="Slide Number Placeholder 4"/>
          <p:cNvSpPr>
            <a:spLocks noGrp="1"/>
          </p:cNvSpPr>
          <p:nvPr>
            <p:ph type="sldNum" sz="quarter" idx="11"/>
          </p:nvPr>
        </p:nvSpPr>
        <p:spPr/>
        <p:txBody>
          <a:bodyPr/>
          <a:lstStyle/>
          <a:p>
            <a:pPr>
              <a:defRPr/>
            </a:pPr>
            <a:fld id="{7867E32A-60E5-EC47-9DF0-B30B7B93645C}" type="slidenum">
              <a:rPr lang="en-US" smtClean="0"/>
              <a:pPr>
                <a:defRPr/>
              </a:pPr>
              <a:t>3</a:t>
            </a:fld>
            <a:endParaRPr lang="en-US"/>
          </a:p>
        </p:txBody>
      </p:sp>
      <p:sp>
        <p:nvSpPr>
          <p:cNvPr id="6" name="Footer Placeholder 5"/>
          <p:cNvSpPr>
            <a:spLocks noGrp="1"/>
          </p:cNvSpPr>
          <p:nvPr>
            <p:ph type="ftr" sz="quarter" idx="12"/>
          </p:nvPr>
        </p:nvSpPr>
        <p:spPr/>
        <p:txBody>
          <a:bodyPr/>
          <a:lstStyle/>
          <a:p>
            <a:pPr>
              <a:defRPr/>
            </a:pPr>
            <a:r>
              <a:rPr lang="en-US" smtClean="0"/>
              <a:t>Extended Campus Research Unit</a:t>
            </a:r>
            <a:endParaRPr lang="en-US"/>
          </a:p>
        </p:txBody>
      </p:sp>
    </p:spTree>
    <p:extLst>
      <p:ext uri="{BB962C8B-B14F-4D97-AF65-F5344CB8AC3E}">
        <p14:creationId xmlns:p14="http://schemas.microsoft.com/office/powerpoint/2010/main" val="3355550004"/>
      </p:ext>
    </p:extLst>
  </p:cSld>
  <p:clrMapOvr>
    <a:masterClrMapping/>
  </p:clrMapOvr>
  <p:transition xmlns:p14="http://schemas.microsoft.com/office/powerpoint/2010/mai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Survey Research Questions</a:t>
            </a:r>
            <a:endParaRPr lang="en-US" dirty="0"/>
          </a:p>
        </p:txBody>
      </p:sp>
      <p:sp>
        <p:nvSpPr>
          <p:cNvPr id="3" name="Content Placeholder 2"/>
          <p:cNvSpPr>
            <a:spLocks noGrp="1"/>
          </p:cNvSpPr>
          <p:nvPr>
            <p:ph idx="1"/>
          </p:nvPr>
        </p:nvSpPr>
        <p:spPr/>
        <p:txBody>
          <a:bodyPr/>
          <a:lstStyle/>
          <a:p>
            <a:pPr lvl="0"/>
            <a:r>
              <a:rPr lang="en-US" dirty="0" smtClean="0"/>
              <a:t>To </a:t>
            </a:r>
            <a:r>
              <a:rPr lang="en-US" dirty="0"/>
              <a:t>what extent are students aware of the availability of video and multimedia closed captions in their courses?</a:t>
            </a:r>
          </a:p>
          <a:p>
            <a:pPr lvl="0"/>
            <a:r>
              <a:rPr lang="en-US" dirty="0"/>
              <a:t>To what extent do various student populations use video and multimedia captions and transcripts?</a:t>
            </a:r>
          </a:p>
          <a:p>
            <a:pPr lvl="0"/>
            <a:r>
              <a:rPr lang="en-US" dirty="0"/>
              <a:t>Why do students use video and multimedia captions and transcripts?</a:t>
            </a:r>
          </a:p>
          <a:p>
            <a:pPr lvl="0"/>
            <a:r>
              <a:rPr lang="en-US" dirty="0"/>
              <a:t>How do students use video and multimedia captions and transcripts to support their learning?	</a:t>
            </a:r>
          </a:p>
          <a:p>
            <a:pPr lvl="0"/>
            <a:r>
              <a:rPr lang="en-US" dirty="0"/>
              <a:t>To what extent do various student populations perceive the use of video and multimedia captions as potentially valuable to their learning?</a:t>
            </a:r>
          </a:p>
          <a:p>
            <a:endParaRPr lang="en-US" dirty="0"/>
          </a:p>
        </p:txBody>
      </p:sp>
      <p:sp>
        <p:nvSpPr>
          <p:cNvPr id="4" name="Date Placeholder 3"/>
          <p:cNvSpPr>
            <a:spLocks noGrp="1"/>
          </p:cNvSpPr>
          <p:nvPr>
            <p:ph type="dt" sz="half" idx="10"/>
          </p:nvPr>
        </p:nvSpPr>
        <p:spPr/>
        <p:txBody>
          <a:bodyPr/>
          <a:lstStyle/>
          <a:p>
            <a:pPr>
              <a:defRPr/>
            </a:pPr>
            <a:fld id="{4B3ACF3B-F885-C64B-AEDA-D4F9D68BC5B5}" type="datetime4">
              <a:rPr lang="en-US" smtClean="0"/>
              <a:pPr>
                <a:defRPr/>
              </a:pPr>
              <a:t>March 23, 2016</a:t>
            </a:fld>
            <a:endParaRPr lang="en-US"/>
          </a:p>
        </p:txBody>
      </p:sp>
      <p:sp>
        <p:nvSpPr>
          <p:cNvPr id="5" name="Slide Number Placeholder 4"/>
          <p:cNvSpPr>
            <a:spLocks noGrp="1"/>
          </p:cNvSpPr>
          <p:nvPr>
            <p:ph type="sldNum" sz="quarter" idx="11"/>
          </p:nvPr>
        </p:nvSpPr>
        <p:spPr/>
        <p:txBody>
          <a:bodyPr/>
          <a:lstStyle/>
          <a:p>
            <a:pPr>
              <a:defRPr/>
            </a:pPr>
            <a:fld id="{7867E32A-60E5-EC47-9DF0-B30B7B93645C}" type="slidenum">
              <a:rPr lang="en-US" smtClean="0"/>
              <a:pPr>
                <a:defRPr/>
              </a:pPr>
              <a:t>4</a:t>
            </a:fld>
            <a:endParaRPr lang="en-US"/>
          </a:p>
        </p:txBody>
      </p:sp>
      <p:sp>
        <p:nvSpPr>
          <p:cNvPr id="6" name="Footer Placeholder 5"/>
          <p:cNvSpPr>
            <a:spLocks noGrp="1"/>
          </p:cNvSpPr>
          <p:nvPr>
            <p:ph type="ftr" sz="quarter" idx="12"/>
          </p:nvPr>
        </p:nvSpPr>
        <p:spPr/>
        <p:txBody>
          <a:bodyPr/>
          <a:lstStyle/>
          <a:p>
            <a:pPr>
              <a:defRPr/>
            </a:pPr>
            <a:r>
              <a:rPr lang="en-US" smtClean="0"/>
              <a:t>Extended Campus Research Unit</a:t>
            </a:r>
            <a:endParaRPr lang="en-US"/>
          </a:p>
        </p:txBody>
      </p:sp>
    </p:spTree>
    <p:extLst>
      <p:ext uri="{BB962C8B-B14F-4D97-AF65-F5344CB8AC3E}">
        <p14:creationId xmlns:p14="http://schemas.microsoft.com/office/powerpoint/2010/main" val="2495677932"/>
      </p:ext>
    </p:extLst>
  </p:cSld>
  <p:clrMapOvr>
    <a:masterClrMapping/>
  </p:clrMapOvr>
  <p:transition xmlns:p14="http://schemas.microsoft.com/office/powerpoint/2010/mai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4600"/>
            <a:ext cx="8229600" cy="788400"/>
          </a:xfrm>
        </p:spPr>
        <p:txBody>
          <a:bodyPr/>
          <a:lstStyle/>
          <a:p>
            <a:r>
              <a:rPr lang="en-US" dirty="0" smtClean="0"/>
              <a:t>Institutional Survey Research Questions</a:t>
            </a:r>
            <a:endParaRPr lang="en-US" dirty="0"/>
          </a:p>
        </p:txBody>
      </p:sp>
      <p:sp>
        <p:nvSpPr>
          <p:cNvPr id="3" name="Content Placeholder 2"/>
          <p:cNvSpPr>
            <a:spLocks noGrp="1"/>
          </p:cNvSpPr>
          <p:nvPr>
            <p:ph idx="1"/>
          </p:nvPr>
        </p:nvSpPr>
        <p:spPr>
          <a:xfrm>
            <a:off x="457200" y="1143000"/>
            <a:ext cx="8229600" cy="4572000"/>
          </a:xfrm>
        </p:spPr>
        <p:txBody>
          <a:bodyPr/>
          <a:lstStyle/>
          <a:p>
            <a:pPr lvl="0"/>
            <a:r>
              <a:rPr lang="en-US" dirty="0"/>
              <a:t>What are the solutions (internal and external) being used to implement captioning across an institution?</a:t>
            </a:r>
          </a:p>
          <a:p>
            <a:pPr lvl="0"/>
            <a:r>
              <a:rPr lang="en-US" dirty="0"/>
              <a:t>To what extent are institutions implementing captioning as a campus-wide initiative for courses and programs? </a:t>
            </a:r>
          </a:p>
          <a:p>
            <a:pPr lvl="0"/>
            <a:r>
              <a:rPr lang="en-US" dirty="0"/>
              <a:t>Are institutional captioning solutions centralized or decentralized?</a:t>
            </a:r>
          </a:p>
          <a:p>
            <a:pPr lvl="0"/>
            <a:r>
              <a:rPr lang="en-US" dirty="0"/>
              <a:t>To what extent are institutions implementing captioning proactively? Reactively?  </a:t>
            </a:r>
          </a:p>
          <a:p>
            <a:pPr lvl="0"/>
            <a:r>
              <a:rPr lang="en-US" dirty="0"/>
              <a:t>What are the institutional motivations for implementing captioning? </a:t>
            </a:r>
          </a:p>
          <a:p>
            <a:pPr lvl="0"/>
            <a:r>
              <a:rPr lang="en-US" dirty="0"/>
              <a:t>Who are the institutional stakeholders involved in the implementation of captioning initiatives?</a:t>
            </a:r>
          </a:p>
          <a:p>
            <a:endParaRPr lang="en-US" dirty="0"/>
          </a:p>
        </p:txBody>
      </p:sp>
      <p:sp>
        <p:nvSpPr>
          <p:cNvPr id="4" name="Date Placeholder 3"/>
          <p:cNvSpPr>
            <a:spLocks noGrp="1"/>
          </p:cNvSpPr>
          <p:nvPr>
            <p:ph type="dt" sz="half" idx="10"/>
          </p:nvPr>
        </p:nvSpPr>
        <p:spPr/>
        <p:txBody>
          <a:bodyPr/>
          <a:lstStyle/>
          <a:p>
            <a:pPr>
              <a:defRPr/>
            </a:pPr>
            <a:fld id="{4B3ACF3B-F885-C64B-AEDA-D4F9D68BC5B5}" type="datetime4">
              <a:rPr lang="en-US" smtClean="0"/>
              <a:pPr>
                <a:defRPr/>
              </a:pPr>
              <a:t>March 23, 2016</a:t>
            </a:fld>
            <a:endParaRPr lang="en-US"/>
          </a:p>
        </p:txBody>
      </p:sp>
      <p:sp>
        <p:nvSpPr>
          <p:cNvPr id="5" name="Slide Number Placeholder 4"/>
          <p:cNvSpPr>
            <a:spLocks noGrp="1"/>
          </p:cNvSpPr>
          <p:nvPr>
            <p:ph type="sldNum" sz="quarter" idx="11"/>
          </p:nvPr>
        </p:nvSpPr>
        <p:spPr/>
        <p:txBody>
          <a:bodyPr/>
          <a:lstStyle/>
          <a:p>
            <a:pPr>
              <a:defRPr/>
            </a:pPr>
            <a:fld id="{7867E32A-60E5-EC47-9DF0-B30B7B93645C}" type="slidenum">
              <a:rPr lang="en-US" smtClean="0"/>
              <a:pPr>
                <a:defRPr/>
              </a:pPr>
              <a:t>5</a:t>
            </a:fld>
            <a:endParaRPr lang="en-US"/>
          </a:p>
        </p:txBody>
      </p:sp>
      <p:sp>
        <p:nvSpPr>
          <p:cNvPr id="6" name="Footer Placeholder 5"/>
          <p:cNvSpPr>
            <a:spLocks noGrp="1"/>
          </p:cNvSpPr>
          <p:nvPr>
            <p:ph type="ftr" sz="quarter" idx="12"/>
          </p:nvPr>
        </p:nvSpPr>
        <p:spPr/>
        <p:txBody>
          <a:bodyPr/>
          <a:lstStyle/>
          <a:p>
            <a:pPr>
              <a:defRPr/>
            </a:pPr>
            <a:r>
              <a:rPr lang="en-US" smtClean="0"/>
              <a:t>Extended Campus Research Unit</a:t>
            </a:r>
            <a:endParaRPr lang="en-US"/>
          </a:p>
        </p:txBody>
      </p:sp>
    </p:spTree>
    <p:extLst>
      <p:ext uri="{BB962C8B-B14F-4D97-AF65-F5344CB8AC3E}">
        <p14:creationId xmlns:p14="http://schemas.microsoft.com/office/powerpoint/2010/main" val="1490437354"/>
      </p:ext>
    </p:extLst>
  </p:cSld>
  <p:clrMapOvr>
    <a:masterClrMapping/>
  </p:clrMapOvr>
  <p:transition xmlns:p14="http://schemas.microsoft.com/office/powerpoint/2010/mai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107"/>
            <a:ext cx="8229600" cy="804893"/>
          </a:xfrm>
        </p:spPr>
        <p:txBody>
          <a:bodyPr/>
          <a:lstStyle/>
          <a:p>
            <a:r>
              <a:rPr lang="en-US" dirty="0" smtClean="0"/>
              <a:t>Institutional Survey Research Questions</a:t>
            </a:r>
            <a:endParaRPr lang="en-US" dirty="0"/>
          </a:p>
        </p:txBody>
      </p:sp>
      <p:sp>
        <p:nvSpPr>
          <p:cNvPr id="3" name="Content Placeholder 2"/>
          <p:cNvSpPr>
            <a:spLocks noGrp="1"/>
          </p:cNvSpPr>
          <p:nvPr>
            <p:ph idx="1"/>
          </p:nvPr>
        </p:nvSpPr>
        <p:spPr/>
        <p:txBody>
          <a:bodyPr/>
          <a:lstStyle/>
          <a:p>
            <a:pPr lvl="0"/>
            <a:r>
              <a:rPr lang="en-US" dirty="0" smtClean="0"/>
              <a:t>What </a:t>
            </a:r>
            <a:r>
              <a:rPr lang="en-US" dirty="0"/>
              <a:t>are current institutional budgets for captioning?</a:t>
            </a:r>
          </a:p>
          <a:p>
            <a:pPr lvl="0"/>
            <a:r>
              <a:rPr lang="en-US" dirty="0"/>
              <a:t>Who is the person/unit held responsible for the implementation of effective </a:t>
            </a:r>
            <a:r>
              <a:rPr lang="en-US" dirty="0" smtClean="0"/>
              <a:t>captioning?</a:t>
            </a:r>
            <a:endParaRPr lang="en-US" dirty="0"/>
          </a:p>
          <a:p>
            <a:pPr lvl="0"/>
            <a:r>
              <a:rPr lang="en-US" dirty="0"/>
              <a:t>What institutional </a:t>
            </a:r>
            <a:r>
              <a:rPr lang="en-US" dirty="0" smtClean="0"/>
              <a:t>and other barriers </a:t>
            </a:r>
            <a:r>
              <a:rPr lang="en-US" dirty="0"/>
              <a:t>prevent effective implementation of captioning?</a:t>
            </a:r>
          </a:p>
          <a:p>
            <a:pPr lvl="0"/>
            <a:r>
              <a:rPr lang="en-US" dirty="0" smtClean="0"/>
              <a:t>What </a:t>
            </a:r>
            <a:r>
              <a:rPr lang="en-US" dirty="0"/>
              <a:t>does an effective and efficient implementation of captioning across courses and programs look like?</a:t>
            </a:r>
          </a:p>
          <a:p>
            <a:pPr lvl="0"/>
            <a:r>
              <a:rPr lang="en-US" dirty="0"/>
              <a:t>Do institutions rely on data or research documenting the benefits of captioning and transcription to secure funding?</a:t>
            </a:r>
          </a:p>
          <a:p>
            <a:endParaRPr lang="en-US" dirty="0"/>
          </a:p>
        </p:txBody>
      </p:sp>
      <p:sp>
        <p:nvSpPr>
          <p:cNvPr id="4" name="Date Placeholder 3"/>
          <p:cNvSpPr>
            <a:spLocks noGrp="1"/>
          </p:cNvSpPr>
          <p:nvPr>
            <p:ph type="dt" sz="half" idx="10"/>
          </p:nvPr>
        </p:nvSpPr>
        <p:spPr/>
        <p:txBody>
          <a:bodyPr/>
          <a:lstStyle/>
          <a:p>
            <a:pPr>
              <a:defRPr/>
            </a:pPr>
            <a:fld id="{4B3ACF3B-F885-C64B-AEDA-D4F9D68BC5B5}" type="datetime4">
              <a:rPr lang="en-US" smtClean="0"/>
              <a:pPr>
                <a:defRPr/>
              </a:pPr>
              <a:t>March 23, 2016</a:t>
            </a:fld>
            <a:endParaRPr lang="en-US"/>
          </a:p>
        </p:txBody>
      </p:sp>
      <p:sp>
        <p:nvSpPr>
          <p:cNvPr id="5" name="Slide Number Placeholder 4"/>
          <p:cNvSpPr>
            <a:spLocks noGrp="1"/>
          </p:cNvSpPr>
          <p:nvPr>
            <p:ph type="sldNum" sz="quarter" idx="11"/>
          </p:nvPr>
        </p:nvSpPr>
        <p:spPr/>
        <p:txBody>
          <a:bodyPr/>
          <a:lstStyle/>
          <a:p>
            <a:pPr>
              <a:defRPr/>
            </a:pPr>
            <a:fld id="{7867E32A-60E5-EC47-9DF0-B30B7B93645C}" type="slidenum">
              <a:rPr lang="en-US" smtClean="0"/>
              <a:pPr>
                <a:defRPr/>
              </a:pPr>
              <a:t>6</a:t>
            </a:fld>
            <a:endParaRPr lang="en-US"/>
          </a:p>
        </p:txBody>
      </p:sp>
      <p:sp>
        <p:nvSpPr>
          <p:cNvPr id="6" name="Footer Placeholder 5"/>
          <p:cNvSpPr>
            <a:spLocks noGrp="1"/>
          </p:cNvSpPr>
          <p:nvPr>
            <p:ph type="ftr" sz="quarter" idx="12"/>
          </p:nvPr>
        </p:nvSpPr>
        <p:spPr/>
        <p:txBody>
          <a:bodyPr/>
          <a:lstStyle/>
          <a:p>
            <a:pPr>
              <a:defRPr/>
            </a:pPr>
            <a:r>
              <a:rPr lang="en-US" smtClean="0"/>
              <a:t>Extended Campus Research Unit</a:t>
            </a:r>
            <a:endParaRPr lang="en-US"/>
          </a:p>
        </p:txBody>
      </p:sp>
    </p:spTree>
    <p:extLst>
      <p:ext uri="{BB962C8B-B14F-4D97-AF65-F5344CB8AC3E}">
        <p14:creationId xmlns:p14="http://schemas.microsoft.com/office/powerpoint/2010/main" val="1670704374"/>
      </p:ext>
    </p:extLst>
  </p:cSld>
  <p:clrMapOvr>
    <a:masterClrMapping/>
  </p:clrMapOvr>
  <p:transition xmlns:p14="http://schemas.microsoft.com/office/powerpoint/2010/mai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 Methods for the Study</a:t>
            </a:r>
            <a:endParaRPr lang="en-US" dirty="0"/>
          </a:p>
        </p:txBody>
      </p:sp>
      <p:sp>
        <p:nvSpPr>
          <p:cNvPr id="3" name="Content Placeholder 2"/>
          <p:cNvSpPr>
            <a:spLocks noGrp="1"/>
          </p:cNvSpPr>
          <p:nvPr>
            <p:ph idx="1"/>
          </p:nvPr>
        </p:nvSpPr>
        <p:spPr>
          <a:xfrm>
            <a:off x="457200" y="1371599"/>
            <a:ext cx="8229600" cy="4873625"/>
          </a:xfrm>
        </p:spPr>
        <p:txBody>
          <a:bodyPr/>
          <a:lstStyle/>
          <a:p>
            <a:r>
              <a:rPr lang="en-US" dirty="0" smtClean="0"/>
              <a:t>A targeted recruitment list of institutions </a:t>
            </a:r>
            <a:r>
              <a:rPr lang="en-US" dirty="0"/>
              <a:t>that are members of AAC&amp;</a:t>
            </a:r>
            <a:r>
              <a:rPr lang="en-US" dirty="0" smtClean="0"/>
              <a:t>U, APLU, EDUCAUSE, AHEAD, </a:t>
            </a:r>
            <a:r>
              <a:rPr lang="en-US" dirty="0"/>
              <a:t>and/or </a:t>
            </a:r>
            <a:r>
              <a:rPr lang="en-US" dirty="0" smtClean="0"/>
              <a:t>WCET </a:t>
            </a:r>
            <a:r>
              <a:rPr lang="en-US" dirty="0"/>
              <a:t>was established to ensure a diverse institutional </a:t>
            </a:r>
            <a:r>
              <a:rPr lang="en-US" dirty="0" smtClean="0"/>
              <a:t>pool  </a:t>
            </a:r>
          </a:p>
          <a:p>
            <a:pPr lvl="1"/>
            <a:r>
              <a:rPr lang="en-US" dirty="0" smtClean="0"/>
              <a:t>Email </a:t>
            </a:r>
            <a:r>
              <a:rPr lang="en-US" dirty="0"/>
              <a:t>contact information for provosts, student affairs representatives, and/or directors of disability services offices </a:t>
            </a:r>
            <a:r>
              <a:rPr lang="en-US" dirty="0" smtClean="0"/>
              <a:t>were compiled </a:t>
            </a:r>
            <a:r>
              <a:rPr lang="en-US" dirty="0"/>
              <a:t>in a database of these </a:t>
            </a:r>
            <a:r>
              <a:rPr lang="en-US" dirty="0" smtClean="0"/>
              <a:t>institutions</a:t>
            </a:r>
          </a:p>
          <a:p>
            <a:r>
              <a:rPr lang="en-US" dirty="0" err="1" smtClean="0"/>
              <a:t>Listservs</a:t>
            </a:r>
            <a:r>
              <a:rPr lang="en-US" dirty="0" smtClean="0"/>
              <a:t> include AHEAD, WCET, UPCEA, POD, and EDUCAUSE/ELI </a:t>
            </a:r>
          </a:p>
          <a:p>
            <a:r>
              <a:rPr lang="en-US" dirty="0" smtClean="0"/>
              <a:t>Recruitment </a:t>
            </a:r>
            <a:r>
              <a:rPr lang="en-US" dirty="0"/>
              <a:t>messaging is also being distributed via </a:t>
            </a:r>
            <a:r>
              <a:rPr lang="en-US" dirty="0" smtClean="0"/>
              <a:t>Twitter and word-of-mouth sharing</a:t>
            </a:r>
            <a:endParaRPr lang="en-US" dirty="0"/>
          </a:p>
        </p:txBody>
      </p:sp>
      <p:sp>
        <p:nvSpPr>
          <p:cNvPr id="4" name="Date Placeholder 3"/>
          <p:cNvSpPr>
            <a:spLocks noGrp="1"/>
          </p:cNvSpPr>
          <p:nvPr>
            <p:ph type="dt" sz="half" idx="10"/>
          </p:nvPr>
        </p:nvSpPr>
        <p:spPr/>
        <p:txBody>
          <a:bodyPr/>
          <a:lstStyle/>
          <a:p>
            <a:pPr>
              <a:defRPr/>
            </a:pPr>
            <a:fld id="{4B3ACF3B-F885-C64B-AEDA-D4F9D68BC5B5}" type="datetime4">
              <a:rPr lang="en-US" smtClean="0"/>
              <a:pPr>
                <a:defRPr/>
              </a:pPr>
              <a:t>March 23, 2016</a:t>
            </a:fld>
            <a:endParaRPr lang="en-US"/>
          </a:p>
        </p:txBody>
      </p:sp>
      <p:sp>
        <p:nvSpPr>
          <p:cNvPr id="5" name="Slide Number Placeholder 4"/>
          <p:cNvSpPr>
            <a:spLocks noGrp="1"/>
          </p:cNvSpPr>
          <p:nvPr>
            <p:ph type="sldNum" sz="quarter" idx="11"/>
          </p:nvPr>
        </p:nvSpPr>
        <p:spPr/>
        <p:txBody>
          <a:bodyPr/>
          <a:lstStyle/>
          <a:p>
            <a:pPr>
              <a:defRPr/>
            </a:pPr>
            <a:fld id="{7867E32A-60E5-EC47-9DF0-B30B7B93645C}" type="slidenum">
              <a:rPr lang="en-US" smtClean="0"/>
              <a:pPr>
                <a:defRPr/>
              </a:pPr>
              <a:t>7</a:t>
            </a:fld>
            <a:endParaRPr lang="en-US"/>
          </a:p>
        </p:txBody>
      </p:sp>
      <p:sp>
        <p:nvSpPr>
          <p:cNvPr id="6" name="Footer Placeholder 5"/>
          <p:cNvSpPr>
            <a:spLocks noGrp="1"/>
          </p:cNvSpPr>
          <p:nvPr>
            <p:ph type="ftr" sz="quarter" idx="12"/>
          </p:nvPr>
        </p:nvSpPr>
        <p:spPr/>
        <p:txBody>
          <a:bodyPr/>
          <a:lstStyle/>
          <a:p>
            <a:pPr>
              <a:defRPr/>
            </a:pPr>
            <a:r>
              <a:rPr lang="en-US" smtClean="0"/>
              <a:t>Extended Campus Research Unit</a:t>
            </a:r>
            <a:endParaRPr lang="en-US"/>
          </a:p>
        </p:txBody>
      </p:sp>
    </p:spTree>
    <p:extLst>
      <p:ext uri="{BB962C8B-B14F-4D97-AF65-F5344CB8AC3E}">
        <p14:creationId xmlns:p14="http://schemas.microsoft.com/office/powerpoint/2010/main" val="2240183616"/>
      </p:ext>
    </p:extLst>
  </p:cSld>
  <p:clrMapOvr>
    <a:masterClrMapping/>
  </p:clrMapOvr>
  <p:transition xmlns:p14="http://schemas.microsoft.com/office/powerpoint/2010/mai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Design – Student Survey</a:t>
            </a:r>
            <a:endParaRPr lang="en-US" dirty="0"/>
          </a:p>
        </p:txBody>
      </p:sp>
      <p:sp>
        <p:nvSpPr>
          <p:cNvPr id="3" name="Content Placeholder 2"/>
          <p:cNvSpPr>
            <a:spLocks noGrp="1"/>
          </p:cNvSpPr>
          <p:nvPr>
            <p:ph idx="1"/>
          </p:nvPr>
        </p:nvSpPr>
        <p:spPr/>
        <p:txBody>
          <a:bodyPr/>
          <a:lstStyle/>
          <a:p>
            <a:r>
              <a:rPr lang="en-US" dirty="0" smtClean="0"/>
              <a:t>Up to 2,000 student </a:t>
            </a:r>
            <a:r>
              <a:rPr lang="en-US" dirty="0"/>
              <a:t>participants will be asked to complete a survey on their experience with and perceptions of </a:t>
            </a:r>
            <a:r>
              <a:rPr lang="en-US" dirty="0" smtClean="0"/>
              <a:t>captions  </a:t>
            </a:r>
            <a:endParaRPr lang="en-US" dirty="0"/>
          </a:p>
          <a:p>
            <a:r>
              <a:rPr lang="en-US" dirty="0" smtClean="0"/>
              <a:t>The </a:t>
            </a:r>
            <a:r>
              <a:rPr lang="en-US" dirty="0"/>
              <a:t>survey will include closed- and open-ended questions designed by the PI to measure closed caption and transcript </a:t>
            </a:r>
            <a:r>
              <a:rPr lang="en-US" dirty="0" smtClean="0"/>
              <a:t>use </a:t>
            </a:r>
          </a:p>
          <a:p>
            <a:r>
              <a:rPr lang="en-US" dirty="0" smtClean="0"/>
              <a:t>Learner characteristic </a:t>
            </a:r>
            <a:r>
              <a:rPr lang="en-US" dirty="0"/>
              <a:t>variables will also be gathered: GPA, </a:t>
            </a:r>
            <a:r>
              <a:rPr lang="en-US" dirty="0" smtClean="0"/>
              <a:t>major, gender</a:t>
            </a:r>
            <a:r>
              <a:rPr lang="en-US" dirty="0"/>
              <a:t>, ESL status, disability</a:t>
            </a:r>
            <a:r>
              <a:rPr lang="en-US" dirty="0" smtClean="0"/>
              <a:t>/impairment </a:t>
            </a:r>
            <a:r>
              <a:rPr lang="en-US" dirty="0"/>
              <a:t>status, year in school, under 25/25 or over, income status, first-generation status, and racial/ethnic minority </a:t>
            </a:r>
            <a:r>
              <a:rPr lang="en-US" dirty="0" smtClean="0"/>
              <a:t>status </a:t>
            </a:r>
            <a:endParaRPr lang="en-US" dirty="0"/>
          </a:p>
        </p:txBody>
      </p:sp>
      <p:sp>
        <p:nvSpPr>
          <p:cNvPr id="4" name="Date Placeholder 3"/>
          <p:cNvSpPr>
            <a:spLocks noGrp="1"/>
          </p:cNvSpPr>
          <p:nvPr>
            <p:ph type="dt" sz="half" idx="10"/>
          </p:nvPr>
        </p:nvSpPr>
        <p:spPr/>
        <p:txBody>
          <a:bodyPr/>
          <a:lstStyle/>
          <a:p>
            <a:pPr>
              <a:defRPr/>
            </a:pPr>
            <a:fld id="{4B3ACF3B-F885-C64B-AEDA-D4F9D68BC5B5}" type="datetime4">
              <a:rPr lang="en-US" smtClean="0"/>
              <a:pPr>
                <a:defRPr/>
              </a:pPr>
              <a:t>March 23, 2016</a:t>
            </a:fld>
            <a:endParaRPr lang="en-US"/>
          </a:p>
        </p:txBody>
      </p:sp>
      <p:sp>
        <p:nvSpPr>
          <p:cNvPr id="5" name="Slide Number Placeholder 4"/>
          <p:cNvSpPr>
            <a:spLocks noGrp="1"/>
          </p:cNvSpPr>
          <p:nvPr>
            <p:ph type="sldNum" sz="quarter" idx="11"/>
          </p:nvPr>
        </p:nvSpPr>
        <p:spPr/>
        <p:txBody>
          <a:bodyPr/>
          <a:lstStyle/>
          <a:p>
            <a:pPr>
              <a:defRPr/>
            </a:pPr>
            <a:fld id="{7867E32A-60E5-EC47-9DF0-B30B7B93645C}" type="slidenum">
              <a:rPr lang="en-US" smtClean="0"/>
              <a:pPr>
                <a:defRPr/>
              </a:pPr>
              <a:t>8</a:t>
            </a:fld>
            <a:endParaRPr lang="en-US"/>
          </a:p>
        </p:txBody>
      </p:sp>
      <p:sp>
        <p:nvSpPr>
          <p:cNvPr id="6" name="Footer Placeholder 5"/>
          <p:cNvSpPr>
            <a:spLocks noGrp="1"/>
          </p:cNvSpPr>
          <p:nvPr>
            <p:ph type="ftr" sz="quarter" idx="12"/>
          </p:nvPr>
        </p:nvSpPr>
        <p:spPr/>
        <p:txBody>
          <a:bodyPr/>
          <a:lstStyle/>
          <a:p>
            <a:pPr>
              <a:defRPr/>
            </a:pPr>
            <a:r>
              <a:rPr lang="en-US" smtClean="0"/>
              <a:t>Extended Campus Research Unit</a:t>
            </a:r>
            <a:endParaRPr lang="en-US"/>
          </a:p>
        </p:txBody>
      </p:sp>
    </p:spTree>
    <p:extLst>
      <p:ext uri="{BB962C8B-B14F-4D97-AF65-F5344CB8AC3E}">
        <p14:creationId xmlns:p14="http://schemas.microsoft.com/office/powerpoint/2010/main" val="50495881"/>
      </p:ext>
    </p:extLst>
  </p:cSld>
  <p:clrMapOvr>
    <a:masterClrMapping/>
  </p:clrMapOvr>
  <p:transition xmlns:p14="http://schemas.microsoft.com/office/powerpoint/2010/mai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Design – Institutional Survey</a:t>
            </a:r>
            <a:endParaRPr lang="en-US" dirty="0"/>
          </a:p>
        </p:txBody>
      </p:sp>
      <p:sp>
        <p:nvSpPr>
          <p:cNvPr id="3" name="Content Placeholder 2"/>
          <p:cNvSpPr>
            <a:spLocks noGrp="1"/>
          </p:cNvSpPr>
          <p:nvPr>
            <p:ph idx="1"/>
          </p:nvPr>
        </p:nvSpPr>
        <p:spPr/>
        <p:txBody>
          <a:bodyPr/>
          <a:lstStyle/>
          <a:p>
            <a:r>
              <a:rPr lang="en-US" dirty="0" smtClean="0"/>
              <a:t>We are seeking participation </a:t>
            </a:r>
            <a:r>
              <a:rPr lang="en-US" dirty="0"/>
              <a:t>rates of up to 100 administrators who have knowledge of closed caption implementation occurring at their </a:t>
            </a:r>
            <a:r>
              <a:rPr lang="en-US" dirty="0" smtClean="0"/>
              <a:t>institution  </a:t>
            </a:r>
          </a:p>
          <a:p>
            <a:r>
              <a:rPr lang="en-US" dirty="0" smtClean="0"/>
              <a:t>The </a:t>
            </a:r>
            <a:r>
              <a:rPr lang="en-US" dirty="0"/>
              <a:t>survey </a:t>
            </a:r>
            <a:r>
              <a:rPr lang="en-US" dirty="0" smtClean="0"/>
              <a:t>includes </a:t>
            </a:r>
            <a:r>
              <a:rPr lang="en-US" dirty="0"/>
              <a:t>closed- and open-ended questions designed by the PI and research </a:t>
            </a:r>
            <a:r>
              <a:rPr lang="en-US" dirty="0" smtClean="0"/>
              <a:t>staff </a:t>
            </a:r>
          </a:p>
          <a:p>
            <a:r>
              <a:rPr lang="en-US" dirty="0" smtClean="0"/>
              <a:t>Institutional </a:t>
            </a:r>
            <a:r>
              <a:rPr lang="en-US" dirty="0"/>
              <a:t>characteristic variables </a:t>
            </a:r>
            <a:r>
              <a:rPr lang="en-US" dirty="0" smtClean="0"/>
              <a:t>to be </a:t>
            </a:r>
            <a:r>
              <a:rPr lang="en-US" dirty="0"/>
              <a:t>gathered: size of institution, institution type, quantity of online courses and programs, geographic region of institution, institutional accrediting body, number of students enrolled in fully online courses, total student enrollment, number of full-time faculty, and number of adjunct </a:t>
            </a:r>
            <a:r>
              <a:rPr lang="en-US" dirty="0" smtClean="0"/>
              <a:t>faculty </a:t>
            </a:r>
            <a:r>
              <a:rPr lang="en-US" dirty="0"/>
              <a:t> </a:t>
            </a:r>
          </a:p>
          <a:p>
            <a:endParaRPr lang="en-US" dirty="0"/>
          </a:p>
        </p:txBody>
      </p:sp>
      <p:sp>
        <p:nvSpPr>
          <p:cNvPr id="4" name="Date Placeholder 3"/>
          <p:cNvSpPr>
            <a:spLocks noGrp="1"/>
          </p:cNvSpPr>
          <p:nvPr>
            <p:ph type="dt" sz="half" idx="10"/>
          </p:nvPr>
        </p:nvSpPr>
        <p:spPr/>
        <p:txBody>
          <a:bodyPr/>
          <a:lstStyle/>
          <a:p>
            <a:pPr>
              <a:defRPr/>
            </a:pPr>
            <a:fld id="{4B3ACF3B-F885-C64B-AEDA-D4F9D68BC5B5}" type="datetime4">
              <a:rPr lang="en-US" smtClean="0"/>
              <a:pPr>
                <a:defRPr/>
              </a:pPr>
              <a:t>March 23, 2016</a:t>
            </a:fld>
            <a:endParaRPr lang="en-US"/>
          </a:p>
        </p:txBody>
      </p:sp>
      <p:sp>
        <p:nvSpPr>
          <p:cNvPr id="5" name="Slide Number Placeholder 4"/>
          <p:cNvSpPr>
            <a:spLocks noGrp="1"/>
          </p:cNvSpPr>
          <p:nvPr>
            <p:ph type="sldNum" sz="quarter" idx="11"/>
          </p:nvPr>
        </p:nvSpPr>
        <p:spPr/>
        <p:txBody>
          <a:bodyPr/>
          <a:lstStyle/>
          <a:p>
            <a:pPr>
              <a:defRPr/>
            </a:pPr>
            <a:fld id="{7867E32A-60E5-EC47-9DF0-B30B7B93645C}" type="slidenum">
              <a:rPr lang="en-US" smtClean="0"/>
              <a:pPr>
                <a:defRPr/>
              </a:pPr>
              <a:t>9</a:t>
            </a:fld>
            <a:endParaRPr lang="en-US"/>
          </a:p>
        </p:txBody>
      </p:sp>
      <p:sp>
        <p:nvSpPr>
          <p:cNvPr id="6" name="Footer Placeholder 5"/>
          <p:cNvSpPr>
            <a:spLocks noGrp="1"/>
          </p:cNvSpPr>
          <p:nvPr>
            <p:ph type="ftr" sz="quarter" idx="12"/>
          </p:nvPr>
        </p:nvSpPr>
        <p:spPr/>
        <p:txBody>
          <a:bodyPr/>
          <a:lstStyle/>
          <a:p>
            <a:pPr>
              <a:defRPr/>
            </a:pPr>
            <a:r>
              <a:rPr lang="en-US" smtClean="0"/>
              <a:t>Extended Campus Research Unit</a:t>
            </a:r>
            <a:endParaRPr lang="en-US"/>
          </a:p>
        </p:txBody>
      </p:sp>
    </p:spTree>
    <p:extLst>
      <p:ext uri="{BB962C8B-B14F-4D97-AF65-F5344CB8AC3E}">
        <p14:creationId xmlns:p14="http://schemas.microsoft.com/office/powerpoint/2010/main" val="529648248"/>
      </p:ext>
    </p:extLst>
  </p:cSld>
  <p:clrMapOvr>
    <a:masterClrMapping/>
  </p:clrMapOvr>
  <p:transition xmlns:p14="http://schemas.microsoft.com/office/powerpoint/2010/main">
    <p:fade/>
  </p:transition>
</p:sld>
</file>

<file path=ppt/theme/theme1.xml><?xml version="1.0" encoding="utf-8"?>
<a:theme xmlns:a="http://schemas.openxmlformats.org/drawingml/2006/main" name="agenda slide template ">
  <a:themeElements>
    <a:clrScheme name="Foundation_Campaign_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oundation_Campaign_PPT">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Foundation_Campaign_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oundation_Campaign_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oundation_Campaign_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oundation_Campaign_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oundation_Campaign_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oundation_Campaign_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oundation_Campaign_PP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oundation_Campaign_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oundation_Campaign_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oundation_Campaign_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oundation_Campaign_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oundation_Campaign_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agenda slide template .thmx</Template>
  <TotalTime>6636</TotalTime>
  <Words>1238</Words>
  <Application>Microsoft Macintosh PowerPoint</Application>
  <PresentationFormat>On-screen Show (4:3)</PresentationFormat>
  <Paragraphs>138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agenda slide template </vt:lpstr>
      <vt:lpstr>Institutional Solutions for  and Student Perceptions of  Closed Caption and Transcript Use in Institutions of Higher Education </vt:lpstr>
      <vt:lpstr>Session Objectives</vt:lpstr>
      <vt:lpstr>Description of the Study</vt:lpstr>
      <vt:lpstr>Student Survey Research Questions</vt:lpstr>
      <vt:lpstr>Institutional Survey Research Questions</vt:lpstr>
      <vt:lpstr>Institutional Survey Research Questions</vt:lpstr>
      <vt:lpstr>Recruitment Methods for the Study</vt:lpstr>
      <vt:lpstr>Survey Design – Student Survey</vt:lpstr>
      <vt:lpstr>Survey Design – Institutional Survey</vt:lpstr>
      <vt:lpstr>Eligibility</vt:lpstr>
      <vt:lpstr>Risks and Benefits</vt:lpstr>
      <vt:lpstr>Incentives</vt:lpstr>
      <vt:lpstr>Additional Study Logistics</vt:lpstr>
      <vt:lpstr>Timeline</vt:lpstr>
      <vt:lpstr>Project Outcomes</vt:lpstr>
      <vt:lpstr>Q &amp; A</vt:lpstr>
      <vt:lpstr>Contact Information &amp; Opt-In Link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Gary Dulude</dc:creator>
  <cp:lastModifiedBy>Kathryn Linder</cp:lastModifiedBy>
  <cp:revision>39</cp:revision>
  <dcterms:created xsi:type="dcterms:W3CDTF">2010-01-08T17:54:27Z</dcterms:created>
  <dcterms:modified xsi:type="dcterms:W3CDTF">2016-03-23T21:44:38Z</dcterms:modified>
</cp:coreProperties>
</file>